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61"/>
  </p:notesMasterIdLst>
  <p:sldIdLst>
    <p:sldId id="257" r:id="rId2"/>
    <p:sldId id="311" r:id="rId3"/>
    <p:sldId id="344" r:id="rId4"/>
    <p:sldId id="708" r:id="rId5"/>
    <p:sldId id="709" r:id="rId6"/>
    <p:sldId id="716" r:id="rId7"/>
    <p:sldId id="783" r:id="rId8"/>
    <p:sldId id="809" r:id="rId9"/>
    <p:sldId id="810" r:id="rId10"/>
    <p:sldId id="718" r:id="rId11"/>
    <p:sldId id="720" r:id="rId12"/>
    <p:sldId id="790" r:id="rId13"/>
    <p:sldId id="721" r:id="rId14"/>
    <p:sldId id="722" r:id="rId15"/>
    <p:sldId id="724" r:id="rId16"/>
    <p:sldId id="726" r:id="rId17"/>
    <p:sldId id="727" r:id="rId18"/>
    <p:sldId id="728" r:id="rId19"/>
    <p:sldId id="729" r:id="rId20"/>
    <p:sldId id="730" r:id="rId21"/>
    <p:sldId id="733" r:id="rId22"/>
    <p:sldId id="791" r:id="rId23"/>
    <p:sldId id="734" r:id="rId24"/>
    <p:sldId id="740" r:id="rId25"/>
    <p:sldId id="741" r:id="rId26"/>
    <p:sldId id="782" r:id="rId27"/>
    <p:sldId id="785" r:id="rId28"/>
    <p:sldId id="745" r:id="rId29"/>
    <p:sldId id="794" r:id="rId30"/>
    <p:sldId id="749" r:id="rId31"/>
    <p:sldId id="804" r:id="rId32"/>
    <p:sldId id="805" r:id="rId33"/>
    <p:sldId id="806" r:id="rId34"/>
    <p:sldId id="807" r:id="rId35"/>
    <p:sldId id="751" r:id="rId36"/>
    <p:sldId id="753" r:id="rId37"/>
    <p:sldId id="756" r:id="rId38"/>
    <p:sldId id="808" r:id="rId39"/>
    <p:sldId id="802" r:id="rId40"/>
    <p:sldId id="798" r:id="rId41"/>
    <p:sldId id="799" r:id="rId42"/>
    <p:sldId id="803" r:id="rId43"/>
    <p:sldId id="760" r:id="rId44"/>
    <p:sldId id="762" r:id="rId45"/>
    <p:sldId id="763" r:id="rId46"/>
    <p:sldId id="765" r:id="rId47"/>
    <p:sldId id="767" r:id="rId48"/>
    <p:sldId id="768" r:id="rId49"/>
    <p:sldId id="769" r:id="rId50"/>
    <p:sldId id="770" r:id="rId51"/>
    <p:sldId id="771" r:id="rId52"/>
    <p:sldId id="773" r:id="rId53"/>
    <p:sldId id="774" r:id="rId54"/>
    <p:sldId id="776" r:id="rId55"/>
    <p:sldId id="777" r:id="rId56"/>
    <p:sldId id="779" r:id="rId57"/>
    <p:sldId id="781" r:id="rId58"/>
    <p:sldId id="811" r:id="rId59"/>
    <p:sldId id="627" r:id="rId60"/>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00000"/>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027" autoAdjust="0"/>
  </p:normalViewPr>
  <p:slideViewPr>
    <p:cSldViewPr>
      <p:cViewPr varScale="1">
        <p:scale>
          <a:sx n="72" d="100"/>
          <a:sy n="72" d="100"/>
        </p:scale>
        <p:origin x="1470" y="54"/>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CC807-12D0-4BCF-83DD-1FD76DE9755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ACC7312-D1C8-4F5F-84A2-CD955042732A}">
      <dgm:prSet phldrT="[Text]" custT="1"/>
      <dgm:spPr/>
      <dgm:t>
        <a:bodyPr/>
        <a:lstStyle/>
        <a:p>
          <a:r>
            <a:rPr lang="en-US" sz="2800" dirty="0"/>
            <a:t>USER</a:t>
          </a:r>
        </a:p>
      </dgm:t>
    </dgm:pt>
    <dgm:pt modelId="{2BC3DD61-83BF-4517-8F62-BEBD6AACCACB}" type="parTrans" cxnId="{51F77D0A-358F-48DB-A58C-0A007B1B8721}">
      <dgm:prSet/>
      <dgm:spPr/>
      <dgm:t>
        <a:bodyPr/>
        <a:lstStyle/>
        <a:p>
          <a:endParaRPr lang="en-US"/>
        </a:p>
      </dgm:t>
    </dgm:pt>
    <dgm:pt modelId="{FB1DA0EE-E91B-4209-83E9-F35BC4E57E1E}" type="sibTrans" cxnId="{51F77D0A-358F-48DB-A58C-0A007B1B8721}">
      <dgm:prSet/>
      <dgm:spPr/>
      <dgm:t>
        <a:bodyPr/>
        <a:lstStyle/>
        <a:p>
          <a:endParaRPr lang="en-US"/>
        </a:p>
      </dgm:t>
    </dgm:pt>
    <dgm:pt modelId="{5A528CE9-3446-4852-91CC-ECC7089875C9}">
      <dgm:prSet phldrT="[Text]" custT="1"/>
      <dgm:spPr/>
      <dgm:t>
        <a:bodyPr/>
        <a:lstStyle/>
        <a:p>
          <a:r>
            <a:rPr lang="en-US" sz="2800" dirty="0"/>
            <a:t>APPLICATIONS</a:t>
          </a:r>
        </a:p>
      </dgm:t>
    </dgm:pt>
    <dgm:pt modelId="{01DFB7D0-5A95-4014-896D-336C1AB958AC}" type="parTrans" cxnId="{54A5C2EC-7575-4931-9011-FB09AF5FB600}">
      <dgm:prSet/>
      <dgm:spPr/>
      <dgm:t>
        <a:bodyPr/>
        <a:lstStyle/>
        <a:p>
          <a:endParaRPr lang="en-US"/>
        </a:p>
      </dgm:t>
    </dgm:pt>
    <dgm:pt modelId="{FDB814C0-558D-4AC9-9FB1-B3724003CAF6}" type="sibTrans" cxnId="{54A5C2EC-7575-4931-9011-FB09AF5FB600}">
      <dgm:prSet/>
      <dgm:spPr/>
      <dgm:t>
        <a:bodyPr/>
        <a:lstStyle/>
        <a:p>
          <a:endParaRPr lang="en-US"/>
        </a:p>
      </dgm:t>
    </dgm:pt>
    <dgm:pt modelId="{9C344DB8-E467-4570-BA6B-9CD8CEEA977F}">
      <dgm:prSet phldrT="[Text]" custT="1"/>
      <dgm:spPr/>
      <dgm:t>
        <a:bodyPr/>
        <a:lstStyle/>
        <a:p>
          <a:r>
            <a:rPr lang="en-US" sz="2000" dirty="0"/>
            <a:t>Microsoft Office, </a:t>
          </a:r>
          <a:r>
            <a:rPr lang="en-US" sz="2000" dirty="0" err="1"/>
            <a:t>MySQL</a:t>
          </a:r>
          <a:r>
            <a:rPr lang="en-US" sz="2000" dirty="0"/>
            <a:t>, Angry Birds</a:t>
          </a:r>
        </a:p>
      </dgm:t>
    </dgm:pt>
    <dgm:pt modelId="{3CE218CC-643F-4FC3-A6D1-7CBC2FA10F82}" type="parTrans" cxnId="{F3F750F4-5471-46A9-BDA4-5D917EB476CE}">
      <dgm:prSet/>
      <dgm:spPr/>
      <dgm:t>
        <a:bodyPr/>
        <a:lstStyle/>
        <a:p>
          <a:endParaRPr lang="en-US"/>
        </a:p>
      </dgm:t>
    </dgm:pt>
    <dgm:pt modelId="{B5A3BADA-3A93-46A3-952B-BF71ED8836C0}" type="sibTrans" cxnId="{F3F750F4-5471-46A9-BDA4-5D917EB476CE}">
      <dgm:prSet/>
      <dgm:spPr/>
      <dgm:t>
        <a:bodyPr/>
        <a:lstStyle/>
        <a:p>
          <a:endParaRPr lang="en-US"/>
        </a:p>
      </dgm:t>
    </dgm:pt>
    <dgm:pt modelId="{77CB7027-234A-4BFA-BA2F-88038026C0E9}">
      <dgm:prSet custT="1"/>
      <dgm:spPr/>
      <dgm:t>
        <a:bodyPr/>
        <a:lstStyle/>
        <a:p>
          <a:r>
            <a:rPr lang="en-US" sz="2800" dirty="0"/>
            <a:t>OPERATING SYSTEM</a:t>
          </a:r>
        </a:p>
      </dgm:t>
    </dgm:pt>
    <dgm:pt modelId="{82C55042-8BE5-4B05-99EB-DFB9DD88860A}" type="parTrans" cxnId="{4659005F-FFAC-41A9-9B37-00E7E2E731A7}">
      <dgm:prSet/>
      <dgm:spPr/>
      <dgm:t>
        <a:bodyPr/>
        <a:lstStyle/>
        <a:p>
          <a:endParaRPr lang="en-US"/>
        </a:p>
      </dgm:t>
    </dgm:pt>
    <dgm:pt modelId="{86777FB2-3AD4-4858-BE4A-B57B486A5739}" type="sibTrans" cxnId="{4659005F-FFAC-41A9-9B37-00E7E2E731A7}">
      <dgm:prSet/>
      <dgm:spPr/>
      <dgm:t>
        <a:bodyPr/>
        <a:lstStyle/>
        <a:p>
          <a:endParaRPr lang="en-US"/>
        </a:p>
      </dgm:t>
    </dgm:pt>
    <dgm:pt modelId="{49F222F2-45A1-4D6C-9253-76ED735FF6C4}">
      <dgm:prSet custT="1"/>
      <dgm:spPr/>
      <dgm:t>
        <a:bodyPr/>
        <a:lstStyle/>
        <a:p>
          <a:r>
            <a:rPr lang="en-US" sz="2800" dirty="0"/>
            <a:t>HARDWARE</a:t>
          </a:r>
        </a:p>
      </dgm:t>
    </dgm:pt>
    <dgm:pt modelId="{A2DE0C1D-92A2-4055-8083-9B675FFCFA4B}" type="parTrans" cxnId="{1B042AAB-BC3A-4B39-98E2-F5401C8F233F}">
      <dgm:prSet/>
      <dgm:spPr/>
      <dgm:t>
        <a:bodyPr/>
        <a:lstStyle/>
        <a:p>
          <a:endParaRPr lang="en-US"/>
        </a:p>
      </dgm:t>
    </dgm:pt>
    <dgm:pt modelId="{00D35ABA-D652-4EFD-A879-670389A106F6}" type="sibTrans" cxnId="{1B042AAB-BC3A-4B39-98E2-F5401C8F233F}">
      <dgm:prSet/>
      <dgm:spPr/>
      <dgm:t>
        <a:bodyPr/>
        <a:lstStyle/>
        <a:p>
          <a:endParaRPr lang="en-US"/>
        </a:p>
      </dgm:t>
    </dgm:pt>
    <dgm:pt modelId="{DB64AC4E-0CF7-40A8-8C11-609E1B87D280}">
      <dgm:prSet custT="1"/>
      <dgm:spPr/>
      <dgm:t>
        <a:bodyPr/>
        <a:lstStyle/>
        <a:p>
          <a:r>
            <a:rPr lang="en-US" sz="2000" dirty="0"/>
            <a:t>Microsoft Windows, Linux, Mac OSX, iOS</a:t>
          </a:r>
        </a:p>
      </dgm:t>
    </dgm:pt>
    <dgm:pt modelId="{A9DEFFE8-0FBD-4C8E-82BF-7025EA9DF210}" type="parTrans" cxnId="{3458F672-8CF2-4546-B44D-96F23F15C58D}">
      <dgm:prSet/>
      <dgm:spPr/>
      <dgm:t>
        <a:bodyPr/>
        <a:lstStyle/>
        <a:p>
          <a:endParaRPr lang="en-US"/>
        </a:p>
      </dgm:t>
    </dgm:pt>
    <dgm:pt modelId="{3CF05D09-48BC-4F6A-9CBE-D6EAD8012292}" type="sibTrans" cxnId="{3458F672-8CF2-4546-B44D-96F23F15C58D}">
      <dgm:prSet/>
      <dgm:spPr/>
      <dgm:t>
        <a:bodyPr/>
        <a:lstStyle/>
        <a:p>
          <a:endParaRPr lang="en-US"/>
        </a:p>
      </dgm:t>
    </dgm:pt>
    <dgm:pt modelId="{B62B4558-1E77-4F5D-8ADA-E7F237665FA9}" type="pres">
      <dgm:prSet presAssocID="{DBACC807-12D0-4BCF-83DD-1FD76DE97551}" presName="linear" presStyleCnt="0">
        <dgm:presLayoutVars>
          <dgm:animLvl val="lvl"/>
          <dgm:resizeHandles val="exact"/>
        </dgm:presLayoutVars>
      </dgm:prSet>
      <dgm:spPr/>
      <dgm:t>
        <a:bodyPr/>
        <a:lstStyle/>
        <a:p>
          <a:endParaRPr lang="en-US"/>
        </a:p>
      </dgm:t>
    </dgm:pt>
    <dgm:pt modelId="{23A9BAD3-2799-47BA-B3C0-BD25D99A36D8}" type="pres">
      <dgm:prSet presAssocID="{3ACC7312-D1C8-4F5F-84A2-CD955042732A}" presName="parentText" presStyleLbl="node1" presStyleIdx="0" presStyleCnt="4">
        <dgm:presLayoutVars>
          <dgm:chMax val="0"/>
          <dgm:bulletEnabled val="1"/>
        </dgm:presLayoutVars>
      </dgm:prSet>
      <dgm:spPr/>
      <dgm:t>
        <a:bodyPr/>
        <a:lstStyle/>
        <a:p>
          <a:endParaRPr lang="en-US"/>
        </a:p>
      </dgm:t>
    </dgm:pt>
    <dgm:pt modelId="{3522C735-5C80-4EF6-ACF0-C0B328147243}" type="pres">
      <dgm:prSet presAssocID="{FB1DA0EE-E91B-4209-83E9-F35BC4E57E1E}" presName="spacer" presStyleCnt="0"/>
      <dgm:spPr/>
    </dgm:pt>
    <dgm:pt modelId="{9D46DC40-4886-495B-A82F-F8E1A9ABD9C4}" type="pres">
      <dgm:prSet presAssocID="{5A528CE9-3446-4852-91CC-ECC7089875C9}" presName="parentText" presStyleLbl="node1" presStyleIdx="1" presStyleCnt="4">
        <dgm:presLayoutVars>
          <dgm:chMax val="0"/>
          <dgm:bulletEnabled val="1"/>
        </dgm:presLayoutVars>
      </dgm:prSet>
      <dgm:spPr/>
      <dgm:t>
        <a:bodyPr/>
        <a:lstStyle/>
        <a:p>
          <a:endParaRPr lang="en-US"/>
        </a:p>
      </dgm:t>
    </dgm:pt>
    <dgm:pt modelId="{3910E01D-901F-418C-913F-E7426426D68F}" type="pres">
      <dgm:prSet presAssocID="{5A528CE9-3446-4852-91CC-ECC7089875C9}" presName="childText" presStyleLbl="revTx" presStyleIdx="0" presStyleCnt="2">
        <dgm:presLayoutVars>
          <dgm:bulletEnabled val="1"/>
        </dgm:presLayoutVars>
      </dgm:prSet>
      <dgm:spPr/>
      <dgm:t>
        <a:bodyPr/>
        <a:lstStyle/>
        <a:p>
          <a:endParaRPr lang="en-US"/>
        </a:p>
      </dgm:t>
    </dgm:pt>
    <dgm:pt modelId="{1A26E15C-0609-4F76-B9D9-F2CC73567766}" type="pres">
      <dgm:prSet presAssocID="{77CB7027-234A-4BFA-BA2F-88038026C0E9}" presName="parentText" presStyleLbl="node1" presStyleIdx="2" presStyleCnt="4">
        <dgm:presLayoutVars>
          <dgm:chMax val="0"/>
          <dgm:bulletEnabled val="1"/>
        </dgm:presLayoutVars>
      </dgm:prSet>
      <dgm:spPr/>
      <dgm:t>
        <a:bodyPr/>
        <a:lstStyle/>
        <a:p>
          <a:endParaRPr lang="en-US"/>
        </a:p>
      </dgm:t>
    </dgm:pt>
    <dgm:pt modelId="{1CFFBAD8-85EC-4597-888E-8646102854FF}" type="pres">
      <dgm:prSet presAssocID="{77CB7027-234A-4BFA-BA2F-88038026C0E9}" presName="childText" presStyleLbl="revTx" presStyleIdx="1" presStyleCnt="2">
        <dgm:presLayoutVars>
          <dgm:bulletEnabled val="1"/>
        </dgm:presLayoutVars>
      </dgm:prSet>
      <dgm:spPr/>
      <dgm:t>
        <a:bodyPr/>
        <a:lstStyle/>
        <a:p>
          <a:endParaRPr lang="en-US"/>
        </a:p>
      </dgm:t>
    </dgm:pt>
    <dgm:pt modelId="{D89C2CFA-ECF8-4FE7-9535-9BB74400B30E}" type="pres">
      <dgm:prSet presAssocID="{49F222F2-45A1-4D6C-9253-76ED735FF6C4}" presName="parentText" presStyleLbl="node1" presStyleIdx="3" presStyleCnt="4">
        <dgm:presLayoutVars>
          <dgm:chMax val="0"/>
          <dgm:bulletEnabled val="1"/>
        </dgm:presLayoutVars>
      </dgm:prSet>
      <dgm:spPr/>
      <dgm:t>
        <a:bodyPr/>
        <a:lstStyle/>
        <a:p>
          <a:endParaRPr lang="en-US"/>
        </a:p>
      </dgm:t>
    </dgm:pt>
  </dgm:ptLst>
  <dgm:cxnLst>
    <dgm:cxn modelId="{343EF3B7-E9A1-489E-8DCF-5DB64E54EC36}" type="presOf" srcId="{DBACC807-12D0-4BCF-83DD-1FD76DE97551}" destId="{B62B4558-1E77-4F5D-8ADA-E7F237665FA9}" srcOrd="0" destOrd="0" presId="urn:microsoft.com/office/officeart/2005/8/layout/vList2"/>
    <dgm:cxn modelId="{54A5C2EC-7575-4931-9011-FB09AF5FB600}" srcId="{DBACC807-12D0-4BCF-83DD-1FD76DE97551}" destId="{5A528CE9-3446-4852-91CC-ECC7089875C9}" srcOrd="1" destOrd="0" parTransId="{01DFB7D0-5A95-4014-896D-336C1AB958AC}" sibTransId="{FDB814C0-558D-4AC9-9FB1-B3724003CAF6}"/>
    <dgm:cxn modelId="{7097B1B7-35CF-45C3-BAF5-DFF82A0E62B2}" type="presOf" srcId="{77CB7027-234A-4BFA-BA2F-88038026C0E9}" destId="{1A26E15C-0609-4F76-B9D9-F2CC73567766}" srcOrd="0" destOrd="0" presId="urn:microsoft.com/office/officeart/2005/8/layout/vList2"/>
    <dgm:cxn modelId="{51F77D0A-358F-48DB-A58C-0A007B1B8721}" srcId="{DBACC807-12D0-4BCF-83DD-1FD76DE97551}" destId="{3ACC7312-D1C8-4F5F-84A2-CD955042732A}" srcOrd="0" destOrd="0" parTransId="{2BC3DD61-83BF-4517-8F62-BEBD6AACCACB}" sibTransId="{FB1DA0EE-E91B-4209-83E9-F35BC4E57E1E}"/>
    <dgm:cxn modelId="{1B042AAB-BC3A-4B39-98E2-F5401C8F233F}" srcId="{DBACC807-12D0-4BCF-83DD-1FD76DE97551}" destId="{49F222F2-45A1-4D6C-9253-76ED735FF6C4}" srcOrd="3" destOrd="0" parTransId="{A2DE0C1D-92A2-4055-8083-9B675FFCFA4B}" sibTransId="{00D35ABA-D652-4EFD-A879-670389A106F6}"/>
    <dgm:cxn modelId="{4659005F-FFAC-41A9-9B37-00E7E2E731A7}" srcId="{DBACC807-12D0-4BCF-83DD-1FD76DE97551}" destId="{77CB7027-234A-4BFA-BA2F-88038026C0E9}" srcOrd="2" destOrd="0" parTransId="{82C55042-8BE5-4B05-99EB-DFB9DD88860A}" sibTransId="{86777FB2-3AD4-4858-BE4A-B57B486A5739}"/>
    <dgm:cxn modelId="{63D3B722-CBAA-480B-9CBE-C090CC76F969}" type="presOf" srcId="{5A528CE9-3446-4852-91CC-ECC7089875C9}" destId="{9D46DC40-4886-495B-A82F-F8E1A9ABD9C4}" srcOrd="0" destOrd="0" presId="urn:microsoft.com/office/officeart/2005/8/layout/vList2"/>
    <dgm:cxn modelId="{A4E8B600-D9B9-4CCB-8143-10C074B00912}" type="presOf" srcId="{9C344DB8-E467-4570-BA6B-9CD8CEEA977F}" destId="{3910E01D-901F-418C-913F-E7426426D68F}" srcOrd="0" destOrd="0" presId="urn:microsoft.com/office/officeart/2005/8/layout/vList2"/>
    <dgm:cxn modelId="{F3F750F4-5471-46A9-BDA4-5D917EB476CE}" srcId="{5A528CE9-3446-4852-91CC-ECC7089875C9}" destId="{9C344DB8-E467-4570-BA6B-9CD8CEEA977F}" srcOrd="0" destOrd="0" parTransId="{3CE218CC-643F-4FC3-A6D1-7CBC2FA10F82}" sibTransId="{B5A3BADA-3A93-46A3-952B-BF71ED8836C0}"/>
    <dgm:cxn modelId="{3458F672-8CF2-4546-B44D-96F23F15C58D}" srcId="{77CB7027-234A-4BFA-BA2F-88038026C0E9}" destId="{DB64AC4E-0CF7-40A8-8C11-609E1B87D280}" srcOrd="0" destOrd="0" parTransId="{A9DEFFE8-0FBD-4C8E-82BF-7025EA9DF210}" sibTransId="{3CF05D09-48BC-4F6A-9CBE-D6EAD8012292}"/>
    <dgm:cxn modelId="{DCEC2467-7C50-44AD-AC53-B21D0BF8BFD0}" type="presOf" srcId="{3ACC7312-D1C8-4F5F-84A2-CD955042732A}" destId="{23A9BAD3-2799-47BA-B3C0-BD25D99A36D8}" srcOrd="0" destOrd="0" presId="urn:microsoft.com/office/officeart/2005/8/layout/vList2"/>
    <dgm:cxn modelId="{AB86E881-F791-49EB-95FF-55F4B086EDEB}" type="presOf" srcId="{DB64AC4E-0CF7-40A8-8C11-609E1B87D280}" destId="{1CFFBAD8-85EC-4597-888E-8646102854FF}" srcOrd="0" destOrd="0" presId="urn:microsoft.com/office/officeart/2005/8/layout/vList2"/>
    <dgm:cxn modelId="{D2DC839A-5A7E-44C1-B103-CC23345DD646}" type="presOf" srcId="{49F222F2-45A1-4D6C-9253-76ED735FF6C4}" destId="{D89C2CFA-ECF8-4FE7-9535-9BB74400B30E}" srcOrd="0" destOrd="0" presId="urn:microsoft.com/office/officeart/2005/8/layout/vList2"/>
    <dgm:cxn modelId="{60EFDE6B-A1E5-424E-B875-29CD371DBFA5}" type="presParOf" srcId="{B62B4558-1E77-4F5D-8ADA-E7F237665FA9}" destId="{23A9BAD3-2799-47BA-B3C0-BD25D99A36D8}" srcOrd="0" destOrd="0" presId="urn:microsoft.com/office/officeart/2005/8/layout/vList2"/>
    <dgm:cxn modelId="{F88C53B7-F96D-4789-9394-9D5A6653881F}" type="presParOf" srcId="{B62B4558-1E77-4F5D-8ADA-E7F237665FA9}" destId="{3522C735-5C80-4EF6-ACF0-C0B328147243}" srcOrd="1" destOrd="0" presId="urn:microsoft.com/office/officeart/2005/8/layout/vList2"/>
    <dgm:cxn modelId="{3FEA4815-C238-438E-82D6-2C402148DDA6}" type="presParOf" srcId="{B62B4558-1E77-4F5D-8ADA-E7F237665FA9}" destId="{9D46DC40-4886-495B-A82F-F8E1A9ABD9C4}" srcOrd="2" destOrd="0" presId="urn:microsoft.com/office/officeart/2005/8/layout/vList2"/>
    <dgm:cxn modelId="{535D3A7E-D617-471C-AD54-E12A0AC721D8}" type="presParOf" srcId="{B62B4558-1E77-4F5D-8ADA-E7F237665FA9}" destId="{3910E01D-901F-418C-913F-E7426426D68F}" srcOrd="3" destOrd="0" presId="urn:microsoft.com/office/officeart/2005/8/layout/vList2"/>
    <dgm:cxn modelId="{0F4699E7-EA44-4BAF-AC27-AFED7D6EB48F}" type="presParOf" srcId="{B62B4558-1E77-4F5D-8ADA-E7F237665FA9}" destId="{1A26E15C-0609-4F76-B9D9-F2CC73567766}" srcOrd="4" destOrd="0" presId="urn:microsoft.com/office/officeart/2005/8/layout/vList2"/>
    <dgm:cxn modelId="{426C4FA2-DEA4-4E7C-80F2-47D4FCAC2232}" type="presParOf" srcId="{B62B4558-1E77-4F5D-8ADA-E7F237665FA9}" destId="{1CFFBAD8-85EC-4597-888E-8646102854FF}" srcOrd="5" destOrd="0" presId="urn:microsoft.com/office/officeart/2005/8/layout/vList2"/>
    <dgm:cxn modelId="{F5F786D9-F32E-4A73-A352-7239A7E411AF}" type="presParOf" srcId="{B62B4558-1E77-4F5D-8ADA-E7F237665FA9}" destId="{D89C2CFA-ECF8-4FE7-9535-9BB74400B30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3FD146-8091-447A-9C76-CDA2AF1D734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FE728C0-F393-47BF-87A1-A23F21FB4AC9}">
      <dgm:prSet phldrT="[Text]" custT="1"/>
      <dgm:spPr/>
      <dgm:t>
        <a:bodyPr/>
        <a:lstStyle/>
        <a:p>
          <a:r>
            <a:rPr lang="en-US" sz="2800" dirty="0"/>
            <a:t>CUSTOMER RELATIONSHIP MANAGEMENT (CRM)</a:t>
          </a:r>
        </a:p>
      </dgm:t>
    </dgm:pt>
    <dgm:pt modelId="{172E8861-2A21-4CC3-81C8-2D1013CEDE99}" type="parTrans" cxnId="{FAC03319-792A-4405-8A1C-6CA17675931F}">
      <dgm:prSet/>
      <dgm:spPr/>
      <dgm:t>
        <a:bodyPr/>
        <a:lstStyle/>
        <a:p>
          <a:endParaRPr lang="en-US"/>
        </a:p>
      </dgm:t>
    </dgm:pt>
    <dgm:pt modelId="{6835DF2C-7696-4FB4-A5B9-AED8BB08DDE5}" type="sibTrans" cxnId="{FAC03319-792A-4405-8A1C-6CA17675931F}">
      <dgm:prSet/>
      <dgm:spPr/>
      <dgm:t>
        <a:bodyPr/>
        <a:lstStyle/>
        <a:p>
          <a:endParaRPr lang="en-US"/>
        </a:p>
      </dgm:t>
    </dgm:pt>
    <dgm:pt modelId="{40B8C017-0153-43C2-B025-A7F5449FDAAD}">
      <dgm:prSet phldrT="[Text]" custT="1"/>
      <dgm:spPr/>
      <dgm:t>
        <a:bodyPr/>
        <a:lstStyle/>
        <a:p>
          <a:pPr rtl="0"/>
          <a:r>
            <a:rPr lang="en-US" sz="2000" dirty="0"/>
            <a:t>Systems used to support customer-related sales and marketing activities.</a:t>
          </a:r>
        </a:p>
      </dgm:t>
    </dgm:pt>
    <dgm:pt modelId="{DE4B0F64-051F-41A1-A089-1280B4E6EC36}" type="parTrans" cxnId="{5712A676-B10D-4388-B1E2-AEF8E2340D7C}">
      <dgm:prSet/>
      <dgm:spPr/>
      <dgm:t>
        <a:bodyPr/>
        <a:lstStyle/>
        <a:p>
          <a:endParaRPr lang="en-US"/>
        </a:p>
      </dgm:t>
    </dgm:pt>
    <dgm:pt modelId="{D470AB60-2B86-421A-95DE-E67D7C6979A3}" type="sibTrans" cxnId="{5712A676-B10D-4388-B1E2-AEF8E2340D7C}">
      <dgm:prSet/>
      <dgm:spPr/>
      <dgm:t>
        <a:bodyPr/>
        <a:lstStyle/>
        <a:p>
          <a:endParaRPr lang="en-US"/>
        </a:p>
      </dgm:t>
    </dgm:pt>
    <dgm:pt modelId="{9B48C9D4-DBF4-4240-BF88-AE201DE347C5}">
      <dgm:prSet phldrT="[Text]" custT="1"/>
      <dgm:spPr/>
      <dgm:t>
        <a:bodyPr/>
        <a:lstStyle/>
        <a:p>
          <a:pPr rtl="0"/>
          <a:r>
            <a:rPr lang="en-US" sz="2800" dirty="0"/>
            <a:t>SUPPLY CHAIN MANAGEMENT</a:t>
          </a:r>
        </a:p>
      </dgm:t>
    </dgm:pt>
    <dgm:pt modelId="{0455DDDA-A42E-433D-A76E-2CC3110FB080}" type="parTrans" cxnId="{7CB9FB37-AC96-4D15-A079-3A464FF167AF}">
      <dgm:prSet/>
      <dgm:spPr/>
      <dgm:t>
        <a:bodyPr/>
        <a:lstStyle/>
        <a:p>
          <a:endParaRPr lang="en-US"/>
        </a:p>
      </dgm:t>
    </dgm:pt>
    <dgm:pt modelId="{0823AC7F-5828-488E-BFD6-8522E3EF6494}" type="sibTrans" cxnId="{7CB9FB37-AC96-4D15-A079-3A464FF167AF}">
      <dgm:prSet/>
      <dgm:spPr/>
      <dgm:t>
        <a:bodyPr/>
        <a:lstStyle/>
        <a:p>
          <a:endParaRPr lang="en-US"/>
        </a:p>
      </dgm:t>
    </dgm:pt>
    <dgm:pt modelId="{4C04D26B-A89E-4BA1-A9F0-20BE0BDFCBAF}">
      <dgm:prSet phldrT="[Text]" custT="1"/>
      <dgm:spPr/>
      <dgm:t>
        <a:bodyPr/>
        <a:lstStyle/>
        <a:p>
          <a:pPr rtl="0"/>
          <a:r>
            <a:rPr lang="en-US" sz="2000" dirty="0"/>
            <a:t>Systems that can help a firm manage aspects of its value chain through delivery of finished products and services at the point of consumption.</a:t>
          </a:r>
        </a:p>
      </dgm:t>
    </dgm:pt>
    <dgm:pt modelId="{5B872D22-03E1-44CB-91A3-37AD42C248C8}" type="parTrans" cxnId="{A77FC3C1-91DC-4B8B-9CC8-FFF186A877D4}">
      <dgm:prSet/>
      <dgm:spPr/>
      <dgm:t>
        <a:bodyPr/>
        <a:lstStyle/>
        <a:p>
          <a:endParaRPr lang="en-US"/>
        </a:p>
      </dgm:t>
    </dgm:pt>
    <dgm:pt modelId="{498F9E23-A117-436E-A44D-FF8C71615F1B}" type="sibTrans" cxnId="{A77FC3C1-91DC-4B8B-9CC8-FFF186A877D4}">
      <dgm:prSet/>
      <dgm:spPr/>
      <dgm:t>
        <a:bodyPr/>
        <a:lstStyle/>
        <a:p>
          <a:endParaRPr lang="en-US"/>
        </a:p>
      </dgm:t>
    </dgm:pt>
    <dgm:pt modelId="{7510AC3A-E574-437C-8D12-BD4A04B8FEC9}">
      <dgm:prSet custT="1"/>
      <dgm:spPr/>
      <dgm:t>
        <a:bodyPr/>
        <a:lstStyle/>
        <a:p>
          <a:r>
            <a:rPr lang="en-US" sz="2800" dirty="0"/>
            <a:t>BUSINESS INTELLIGENCE (BI) SYSTEMS</a:t>
          </a:r>
        </a:p>
      </dgm:t>
    </dgm:pt>
    <dgm:pt modelId="{575D03AA-F805-4908-B66B-8345EC06F327}" type="parTrans" cxnId="{0690D6D7-41F7-4563-891D-748A76031239}">
      <dgm:prSet/>
      <dgm:spPr/>
      <dgm:t>
        <a:bodyPr/>
        <a:lstStyle/>
        <a:p>
          <a:endParaRPr lang="en-US"/>
        </a:p>
      </dgm:t>
    </dgm:pt>
    <dgm:pt modelId="{C612D1EB-C6AC-4AD8-B3F4-FA36F03F3DC0}" type="sibTrans" cxnId="{0690D6D7-41F7-4563-891D-748A76031239}">
      <dgm:prSet/>
      <dgm:spPr/>
      <dgm:t>
        <a:bodyPr/>
        <a:lstStyle/>
        <a:p>
          <a:endParaRPr lang="en-US"/>
        </a:p>
      </dgm:t>
    </dgm:pt>
    <dgm:pt modelId="{7C3A169D-7931-4E09-813C-BE8FC6BBD83C}">
      <dgm:prSet custT="1"/>
      <dgm:spPr/>
      <dgm:t>
        <a:bodyPr/>
        <a:lstStyle/>
        <a:p>
          <a:pPr rtl="0"/>
          <a:r>
            <a:rPr lang="en-US" sz="2000" dirty="0"/>
            <a:t>Systems that use data created by other systems to provide reporting and analysis for organizational decision making.</a:t>
          </a:r>
        </a:p>
      </dgm:t>
    </dgm:pt>
    <dgm:pt modelId="{7BD8BFEE-0BCB-41AE-BA09-BBD9D7D795B6}" type="parTrans" cxnId="{72973A2E-499A-4EFA-8EF9-06900B73BDD1}">
      <dgm:prSet/>
      <dgm:spPr/>
      <dgm:t>
        <a:bodyPr/>
        <a:lstStyle/>
        <a:p>
          <a:endParaRPr lang="en-US"/>
        </a:p>
      </dgm:t>
    </dgm:pt>
    <dgm:pt modelId="{91BC3E49-64E8-49A9-BDCA-743E5B821165}" type="sibTrans" cxnId="{72973A2E-499A-4EFA-8EF9-06900B73BDD1}">
      <dgm:prSet/>
      <dgm:spPr/>
      <dgm:t>
        <a:bodyPr/>
        <a:lstStyle/>
        <a:p>
          <a:endParaRPr lang="en-US"/>
        </a:p>
      </dgm:t>
    </dgm:pt>
    <dgm:pt modelId="{F7C16064-2A65-42F7-BD6C-66A26D6BA21A}" type="pres">
      <dgm:prSet presAssocID="{D03FD146-8091-447A-9C76-CDA2AF1D7342}" presName="linear" presStyleCnt="0">
        <dgm:presLayoutVars>
          <dgm:animLvl val="lvl"/>
          <dgm:resizeHandles val="exact"/>
        </dgm:presLayoutVars>
      </dgm:prSet>
      <dgm:spPr/>
      <dgm:t>
        <a:bodyPr/>
        <a:lstStyle/>
        <a:p>
          <a:endParaRPr lang="en-US"/>
        </a:p>
      </dgm:t>
    </dgm:pt>
    <dgm:pt modelId="{827211EB-34DC-41A2-B4F4-17B513287639}" type="pres">
      <dgm:prSet presAssocID="{3FE728C0-F393-47BF-87A1-A23F21FB4AC9}" presName="parentText" presStyleLbl="node1" presStyleIdx="0" presStyleCnt="3">
        <dgm:presLayoutVars>
          <dgm:chMax val="0"/>
          <dgm:bulletEnabled val="1"/>
        </dgm:presLayoutVars>
      </dgm:prSet>
      <dgm:spPr/>
      <dgm:t>
        <a:bodyPr/>
        <a:lstStyle/>
        <a:p>
          <a:endParaRPr lang="en-US"/>
        </a:p>
      </dgm:t>
    </dgm:pt>
    <dgm:pt modelId="{4EFA4B96-EA82-4716-9DD3-9DA186EE3582}" type="pres">
      <dgm:prSet presAssocID="{3FE728C0-F393-47BF-87A1-A23F21FB4AC9}" presName="childText" presStyleLbl="revTx" presStyleIdx="0" presStyleCnt="3" custScaleY="68048">
        <dgm:presLayoutVars>
          <dgm:bulletEnabled val="1"/>
        </dgm:presLayoutVars>
      </dgm:prSet>
      <dgm:spPr/>
      <dgm:t>
        <a:bodyPr/>
        <a:lstStyle/>
        <a:p>
          <a:endParaRPr lang="en-US"/>
        </a:p>
      </dgm:t>
    </dgm:pt>
    <dgm:pt modelId="{676ABC7F-21E2-4319-8D4E-0A092C925E72}" type="pres">
      <dgm:prSet presAssocID="{9B48C9D4-DBF4-4240-BF88-AE201DE347C5}" presName="parentText" presStyleLbl="node1" presStyleIdx="1" presStyleCnt="3">
        <dgm:presLayoutVars>
          <dgm:chMax val="0"/>
          <dgm:bulletEnabled val="1"/>
        </dgm:presLayoutVars>
      </dgm:prSet>
      <dgm:spPr/>
      <dgm:t>
        <a:bodyPr/>
        <a:lstStyle/>
        <a:p>
          <a:endParaRPr lang="en-US"/>
        </a:p>
      </dgm:t>
    </dgm:pt>
    <dgm:pt modelId="{C5329E66-253F-4A45-892F-89183C923267}" type="pres">
      <dgm:prSet presAssocID="{9B48C9D4-DBF4-4240-BF88-AE201DE347C5}" presName="childText" presStyleLbl="revTx" presStyleIdx="1" presStyleCnt="3">
        <dgm:presLayoutVars>
          <dgm:bulletEnabled val="1"/>
        </dgm:presLayoutVars>
      </dgm:prSet>
      <dgm:spPr/>
      <dgm:t>
        <a:bodyPr/>
        <a:lstStyle/>
        <a:p>
          <a:endParaRPr lang="en-US"/>
        </a:p>
      </dgm:t>
    </dgm:pt>
    <dgm:pt modelId="{6FBE8B74-7794-442F-9DCA-760E67EAFED2}" type="pres">
      <dgm:prSet presAssocID="{7510AC3A-E574-437C-8D12-BD4A04B8FEC9}" presName="parentText" presStyleLbl="node1" presStyleIdx="2" presStyleCnt="3">
        <dgm:presLayoutVars>
          <dgm:chMax val="0"/>
          <dgm:bulletEnabled val="1"/>
        </dgm:presLayoutVars>
      </dgm:prSet>
      <dgm:spPr/>
      <dgm:t>
        <a:bodyPr/>
        <a:lstStyle/>
        <a:p>
          <a:endParaRPr lang="en-US"/>
        </a:p>
      </dgm:t>
    </dgm:pt>
    <dgm:pt modelId="{6E04B960-42EE-4658-AD63-09E22A1B849D}" type="pres">
      <dgm:prSet presAssocID="{7510AC3A-E574-437C-8D12-BD4A04B8FEC9}" presName="childText" presStyleLbl="revTx" presStyleIdx="2" presStyleCnt="3">
        <dgm:presLayoutVars>
          <dgm:bulletEnabled val="1"/>
        </dgm:presLayoutVars>
      </dgm:prSet>
      <dgm:spPr/>
      <dgm:t>
        <a:bodyPr/>
        <a:lstStyle/>
        <a:p>
          <a:endParaRPr lang="en-US"/>
        </a:p>
      </dgm:t>
    </dgm:pt>
  </dgm:ptLst>
  <dgm:cxnLst>
    <dgm:cxn modelId="{BA3D95EC-EDFF-4F57-B736-A8F80111B49F}" type="presOf" srcId="{D03FD146-8091-447A-9C76-CDA2AF1D7342}" destId="{F7C16064-2A65-42F7-BD6C-66A26D6BA21A}" srcOrd="0" destOrd="0" presId="urn:microsoft.com/office/officeart/2005/8/layout/vList2"/>
    <dgm:cxn modelId="{0B5B4008-8CA8-4B79-AF62-91D817F4FE45}" type="presOf" srcId="{40B8C017-0153-43C2-B025-A7F5449FDAAD}" destId="{4EFA4B96-EA82-4716-9DD3-9DA186EE3582}" srcOrd="0" destOrd="0" presId="urn:microsoft.com/office/officeart/2005/8/layout/vList2"/>
    <dgm:cxn modelId="{B03C3B75-253A-41E1-8E34-1D66EA3ACEAF}" type="presOf" srcId="{9B48C9D4-DBF4-4240-BF88-AE201DE347C5}" destId="{676ABC7F-21E2-4319-8D4E-0A092C925E72}" srcOrd="0" destOrd="0" presId="urn:microsoft.com/office/officeart/2005/8/layout/vList2"/>
    <dgm:cxn modelId="{CC0B53B4-729C-489C-9E0D-5B2548DA265A}" type="presOf" srcId="{7C3A169D-7931-4E09-813C-BE8FC6BBD83C}" destId="{6E04B960-42EE-4658-AD63-09E22A1B849D}" srcOrd="0" destOrd="0" presId="urn:microsoft.com/office/officeart/2005/8/layout/vList2"/>
    <dgm:cxn modelId="{AE05B44E-685C-4763-804D-E5B4C3A3F864}" type="presOf" srcId="{3FE728C0-F393-47BF-87A1-A23F21FB4AC9}" destId="{827211EB-34DC-41A2-B4F4-17B513287639}" srcOrd="0" destOrd="0" presId="urn:microsoft.com/office/officeart/2005/8/layout/vList2"/>
    <dgm:cxn modelId="{0690D6D7-41F7-4563-891D-748A76031239}" srcId="{D03FD146-8091-447A-9C76-CDA2AF1D7342}" destId="{7510AC3A-E574-437C-8D12-BD4A04B8FEC9}" srcOrd="2" destOrd="0" parTransId="{575D03AA-F805-4908-B66B-8345EC06F327}" sibTransId="{C612D1EB-C6AC-4AD8-B3F4-FA36F03F3DC0}"/>
    <dgm:cxn modelId="{FAC03319-792A-4405-8A1C-6CA17675931F}" srcId="{D03FD146-8091-447A-9C76-CDA2AF1D7342}" destId="{3FE728C0-F393-47BF-87A1-A23F21FB4AC9}" srcOrd="0" destOrd="0" parTransId="{172E8861-2A21-4CC3-81C8-2D1013CEDE99}" sibTransId="{6835DF2C-7696-4FB4-A5B9-AED8BB08DDE5}"/>
    <dgm:cxn modelId="{7CB9FB37-AC96-4D15-A079-3A464FF167AF}" srcId="{D03FD146-8091-447A-9C76-CDA2AF1D7342}" destId="{9B48C9D4-DBF4-4240-BF88-AE201DE347C5}" srcOrd="1" destOrd="0" parTransId="{0455DDDA-A42E-433D-A76E-2CC3110FB080}" sibTransId="{0823AC7F-5828-488E-BFD6-8522E3EF6494}"/>
    <dgm:cxn modelId="{A77FC3C1-91DC-4B8B-9CC8-FFF186A877D4}" srcId="{9B48C9D4-DBF4-4240-BF88-AE201DE347C5}" destId="{4C04D26B-A89E-4BA1-A9F0-20BE0BDFCBAF}" srcOrd="0" destOrd="0" parTransId="{5B872D22-03E1-44CB-91A3-37AD42C248C8}" sibTransId="{498F9E23-A117-436E-A44D-FF8C71615F1B}"/>
    <dgm:cxn modelId="{A50782F4-884C-4780-88F1-A3B7DB681890}" type="presOf" srcId="{4C04D26B-A89E-4BA1-A9F0-20BE0BDFCBAF}" destId="{C5329E66-253F-4A45-892F-89183C923267}" srcOrd="0" destOrd="0" presId="urn:microsoft.com/office/officeart/2005/8/layout/vList2"/>
    <dgm:cxn modelId="{7C898AB2-824A-4E74-AC69-7FBAAA116D70}" type="presOf" srcId="{7510AC3A-E574-437C-8D12-BD4A04B8FEC9}" destId="{6FBE8B74-7794-442F-9DCA-760E67EAFED2}" srcOrd="0" destOrd="0" presId="urn:microsoft.com/office/officeart/2005/8/layout/vList2"/>
    <dgm:cxn modelId="{72973A2E-499A-4EFA-8EF9-06900B73BDD1}" srcId="{7510AC3A-E574-437C-8D12-BD4A04B8FEC9}" destId="{7C3A169D-7931-4E09-813C-BE8FC6BBD83C}" srcOrd="0" destOrd="0" parTransId="{7BD8BFEE-0BCB-41AE-BA09-BBD9D7D795B6}" sibTransId="{91BC3E49-64E8-49A9-BDCA-743E5B821165}"/>
    <dgm:cxn modelId="{5712A676-B10D-4388-B1E2-AEF8E2340D7C}" srcId="{3FE728C0-F393-47BF-87A1-A23F21FB4AC9}" destId="{40B8C017-0153-43C2-B025-A7F5449FDAAD}" srcOrd="0" destOrd="0" parTransId="{DE4B0F64-051F-41A1-A089-1280B4E6EC36}" sibTransId="{D470AB60-2B86-421A-95DE-E67D7C6979A3}"/>
    <dgm:cxn modelId="{1EFAFB33-A23D-452A-8AC8-2FFA6BFD2E30}" type="presParOf" srcId="{F7C16064-2A65-42F7-BD6C-66A26D6BA21A}" destId="{827211EB-34DC-41A2-B4F4-17B513287639}" srcOrd="0" destOrd="0" presId="urn:microsoft.com/office/officeart/2005/8/layout/vList2"/>
    <dgm:cxn modelId="{0298CAF3-C608-45C2-BDF6-5CD287242A2F}" type="presParOf" srcId="{F7C16064-2A65-42F7-BD6C-66A26D6BA21A}" destId="{4EFA4B96-EA82-4716-9DD3-9DA186EE3582}" srcOrd="1" destOrd="0" presId="urn:microsoft.com/office/officeart/2005/8/layout/vList2"/>
    <dgm:cxn modelId="{6BB3F890-F1BD-4C0B-AACC-2DBD77008C3F}" type="presParOf" srcId="{F7C16064-2A65-42F7-BD6C-66A26D6BA21A}" destId="{676ABC7F-21E2-4319-8D4E-0A092C925E72}" srcOrd="2" destOrd="0" presId="urn:microsoft.com/office/officeart/2005/8/layout/vList2"/>
    <dgm:cxn modelId="{E6189EEF-75F8-4FB5-8DD7-D684C7622496}" type="presParOf" srcId="{F7C16064-2A65-42F7-BD6C-66A26D6BA21A}" destId="{C5329E66-253F-4A45-892F-89183C923267}" srcOrd="3" destOrd="0" presId="urn:microsoft.com/office/officeart/2005/8/layout/vList2"/>
    <dgm:cxn modelId="{9C3744A8-0572-45EB-99A2-747243A45C47}" type="presParOf" srcId="{F7C16064-2A65-42F7-BD6C-66A26D6BA21A}" destId="{6FBE8B74-7794-442F-9DCA-760E67EAFED2}" srcOrd="4" destOrd="0" presId="urn:microsoft.com/office/officeart/2005/8/layout/vList2"/>
    <dgm:cxn modelId="{9B97A2D2-9A85-44F7-8995-2A3A45F941BB}" type="presParOf" srcId="{F7C16064-2A65-42F7-BD6C-66A26D6BA21A}" destId="{6E04B960-42EE-4658-AD63-09E22A1B849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A5800B-3EA6-48FE-B157-8435B9D0FAD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E179DB57-595C-4EC4-A6F3-709619A42409}">
      <dgm:prSet phldrT="[Text]" custT="1"/>
      <dgm:spPr/>
      <dgm:t>
        <a:bodyPr/>
        <a:lstStyle/>
        <a:p>
          <a:r>
            <a:rPr lang="en-US" sz="2800" dirty="0"/>
            <a:t>APPLICATION SERVER</a:t>
          </a:r>
        </a:p>
      </dgm:t>
    </dgm:pt>
    <dgm:pt modelId="{9DF8F7F8-DA03-40A3-B7E6-8EAE5FEE5A40}" type="parTrans" cxnId="{55D7CDD1-5C28-484C-BD33-EA0C4D88771D}">
      <dgm:prSet/>
      <dgm:spPr/>
      <dgm:t>
        <a:bodyPr/>
        <a:lstStyle/>
        <a:p>
          <a:endParaRPr lang="en-US"/>
        </a:p>
      </dgm:t>
    </dgm:pt>
    <dgm:pt modelId="{ED0EFC20-86AA-46A7-80F5-8A01A65C72FB}" type="sibTrans" cxnId="{55D7CDD1-5C28-484C-BD33-EA0C4D88771D}">
      <dgm:prSet/>
      <dgm:spPr/>
      <dgm:t>
        <a:bodyPr/>
        <a:lstStyle/>
        <a:p>
          <a:endParaRPr lang="en-US"/>
        </a:p>
      </dgm:t>
    </dgm:pt>
    <dgm:pt modelId="{03CF1E93-E616-4247-A7B1-F0FC7CE681F2}">
      <dgm:prSet phldrT="[Text]" custT="1"/>
      <dgm:spPr/>
      <dgm:t>
        <a:bodyPr/>
        <a:lstStyle/>
        <a:p>
          <a:pPr rtl="0"/>
          <a:r>
            <a:rPr lang="en-US" sz="2000" dirty="0"/>
            <a:t>Software that houses business logic for use by multiple applications.</a:t>
          </a:r>
        </a:p>
      </dgm:t>
    </dgm:pt>
    <dgm:pt modelId="{9FE287B7-9443-481A-9513-CB535F56AF5E}" type="parTrans" cxnId="{000D4266-474A-4B51-B9BC-1F7B1DCB491A}">
      <dgm:prSet/>
      <dgm:spPr/>
      <dgm:t>
        <a:bodyPr/>
        <a:lstStyle/>
        <a:p>
          <a:endParaRPr lang="en-US"/>
        </a:p>
      </dgm:t>
    </dgm:pt>
    <dgm:pt modelId="{831B27F8-542C-4A40-B441-28B942D20D2B}" type="sibTrans" cxnId="{000D4266-474A-4B51-B9BC-1F7B1DCB491A}">
      <dgm:prSet/>
      <dgm:spPr/>
      <dgm:t>
        <a:bodyPr/>
        <a:lstStyle/>
        <a:p>
          <a:endParaRPr lang="en-US"/>
        </a:p>
      </dgm:t>
    </dgm:pt>
    <dgm:pt modelId="{927E810D-696E-424C-AE13-41C83EB3ED26}">
      <dgm:prSet phldrT="[Text]" custT="1"/>
      <dgm:spPr/>
      <dgm:t>
        <a:bodyPr/>
        <a:lstStyle/>
        <a:p>
          <a:r>
            <a:rPr lang="en-US" sz="2800" dirty="0"/>
            <a:t>WEB SERVICES</a:t>
          </a:r>
        </a:p>
      </dgm:t>
    </dgm:pt>
    <dgm:pt modelId="{13D0B511-FA58-43B8-90C0-2011C15FBFEA}" type="parTrans" cxnId="{7A364A9E-D818-4680-9FC8-73F540D56655}">
      <dgm:prSet/>
      <dgm:spPr/>
      <dgm:t>
        <a:bodyPr/>
        <a:lstStyle/>
        <a:p>
          <a:endParaRPr lang="en-US"/>
        </a:p>
      </dgm:t>
    </dgm:pt>
    <dgm:pt modelId="{A8A5E1CC-B0CF-4B08-BEAB-389E37AC6C53}" type="sibTrans" cxnId="{7A364A9E-D818-4680-9FC8-73F540D56655}">
      <dgm:prSet/>
      <dgm:spPr/>
      <dgm:t>
        <a:bodyPr/>
        <a:lstStyle/>
        <a:p>
          <a:endParaRPr lang="en-US"/>
        </a:p>
      </dgm:t>
    </dgm:pt>
    <dgm:pt modelId="{BB8D3AC8-BA84-4F5A-884C-4C6F2D54778E}">
      <dgm:prSet phldrT="[Text]" custT="1"/>
      <dgm:spPr/>
      <dgm:t>
        <a:bodyPr/>
        <a:lstStyle/>
        <a:p>
          <a:pPr rtl="0"/>
          <a:r>
            <a:rPr lang="en-US" sz="2000" dirty="0"/>
            <a:t>Small pieces of code that are accessed via the application server that permit interoperable machine-to-machine interaction over a network.</a:t>
          </a:r>
        </a:p>
      </dgm:t>
    </dgm:pt>
    <dgm:pt modelId="{AD52E9FE-6969-445A-B2B1-F9EB05737F45}" type="parTrans" cxnId="{AEFBC7F9-69BB-4F2E-96B9-3053017FBAF0}">
      <dgm:prSet/>
      <dgm:spPr/>
      <dgm:t>
        <a:bodyPr/>
        <a:lstStyle/>
        <a:p>
          <a:endParaRPr lang="en-US"/>
        </a:p>
      </dgm:t>
    </dgm:pt>
    <dgm:pt modelId="{06D6D8D7-4492-4C1D-9896-DF1890F66A17}" type="sibTrans" cxnId="{AEFBC7F9-69BB-4F2E-96B9-3053017FBAF0}">
      <dgm:prSet/>
      <dgm:spPr/>
      <dgm:t>
        <a:bodyPr/>
        <a:lstStyle/>
        <a:p>
          <a:endParaRPr lang="en-US"/>
        </a:p>
      </dgm:t>
    </dgm:pt>
    <dgm:pt modelId="{6F31F56B-3EEE-4CE5-8DDE-899599451963}">
      <dgm:prSet custT="1"/>
      <dgm:spPr/>
      <dgm:t>
        <a:bodyPr/>
        <a:lstStyle/>
        <a:p>
          <a:pPr rtl="0"/>
          <a:r>
            <a:rPr lang="en-US" sz="2000" dirty="0"/>
            <a:t>Used by more advanced distributed environments.</a:t>
          </a:r>
        </a:p>
      </dgm:t>
    </dgm:pt>
    <dgm:pt modelId="{DE0C6C9D-E19D-48E4-8A27-879458BEBFC4}" type="parTrans" cxnId="{D69FDDE2-B797-4861-BFA2-1C591F22975C}">
      <dgm:prSet/>
      <dgm:spPr/>
      <dgm:t>
        <a:bodyPr/>
        <a:lstStyle/>
        <a:p>
          <a:endParaRPr lang="en-US"/>
        </a:p>
      </dgm:t>
    </dgm:pt>
    <dgm:pt modelId="{04269B27-390A-4167-81E8-CF1501038BBE}" type="sibTrans" cxnId="{D69FDDE2-B797-4861-BFA2-1C591F22975C}">
      <dgm:prSet/>
      <dgm:spPr/>
      <dgm:t>
        <a:bodyPr/>
        <a:lstStyle/>
        <a:p>
          <a:endParaRPr lang="en-US"/>
        </a:p>
      </dgm:t>
    </dgm:pt>
    <dgm:pt modelId="{62735EEF-CE42-4917-9B39-86E1D5F59C60}">
      <dgm:prSet custT="1"/>
      <dgm:spPr/>
      <dgm:t>
        <a:bodyPr/>
        <a:lstStyle/>
        <a:p>
          <a:r>
            <a:rPr lang="en-US" sz="2800" dirty="0"/>
            <a:t>APPLICATION PROGRAMMING INTERFACE (API)</a:t>
          </a:r>
        </a:p>
      </dgm:t>
    </dgm:pt>
    <dgm:pt modelId="{ECFD4CC1-D135-4F5C-9767-A4044CBD83F8}" type="parTrans" cxnId="{FEA93635-0DE7-4FBE-8E45-0C9D944C1872}">
      <dgm:prSet/>
      <dgm:spPr/>
      <dgm:t>
        <a:bodyPr/>
        <a:lstStyle/>
        <a:p>
          <a:endParaRPr lang="en-US"/>
        </a:p>
      </dgm:t>
    </dgm:pt>
    <dgm:pt modelId="{81C4A128-B873-43FA-95E1-8F4DC3D275B5}" type="sibTrans" cxnId="{FEA93635-0DE7-4FBE-8E45-0C9D944C1872}">
      <dgm:prSet/>
      <dgm:spPr/>
      <dgm:t>
        <a:bodyPr/>
        <a:lstStyle/>
        <a:p>
          <a:endParaRPr lang="en-US"/>
        </a:p>
      </dgm:t>
    </dgm:pt>
    <dgm:pt modelId="{17BBD60B-F695-440F-80B0-E76C176580DF}">
      <dgm:prSet custT="1"/>
      <dgm:spPr/>
      <dgm:t>
        <a:bodyPr/>
        <a:lstStyle/>
        <a:p>
          <a:pPr rtl="0"/>
          <a:r>
            <a:rPr lang="en-US" sz="2000" dirty="0"/>
            <a:t>Programming hooks, or guidelines, published by firms that tell other programs how to get a service to perform a task such as send or receive data.</a:t>
          </a:r>
        </a:p>
      </dgm:t>
    </dgm:pt>
    <dgm:pt modelId="{EB92326B-DAAD-4D80-89F9-2DADA3F38B03}" type="parTrans" cxnId="{12211BFD-C4E8-49E5-8E31-8B1D8096EC56}">
      <dgm:prSet/>
      <dgm:spPr/>
      <dgm:t>
        <a:bodyPr/>
        <a:lstStyle/>
        <a:p>
          <a:endParaRPr lang="en-US"/>
        </a:p>
      </dgm:t>
    </dgm:pt>
    <dgm:pt modelId="{3676458F-1BD3-49D8-9A63-52D3198CA27D}" type="sibTrans" cxnId="{12211BFD-C4E8-49E5-8E31-8B1D8096EC56}">
      <dgm:prSet/>
      <dgm:spPr/>
      <dgm:t>
        <a:bodyPr/>
        <a:lstStyle/>
        <a:p>
          <a:endParaRPr lang="en-US"/>
        </a:p>
      </dgm:t>
    </dgm:pt>
    <dgm:pt modelId="{E6040FDF-2359-4CC5-890E-EF3DE0BC3888}">
      <dgm:prSet custT="1"/>
      <dgm:spPr/>
      <dgm:t>
        <a:bodyPr/>
        <a:lstStyle/>
        <a:p>
          <a:r>
            <a:rPr lang="en-US" sz="2800" dirty="0"/>
            <a:t>SERVICE-ORIENTED ARCHITECTURE (SOA)</a:t>
          </a:r>
        </a:p>
      </dgm:t>
    </dgm:pt>
    <dgm:pt modelId="{A76EF616-95EF-46D8-8327-EB929BD759FD}" type="parTrans" cxnId="{0947B7C1-FFC8-45D4-8C22-B9DA45BDF4C9}">
      <dgm:prSet/>
      <dgm:spPr/>
      <dgm:t>
        <a:bodyPr/>
        <a:lstStyle/>
        <a:p>
          <a:endParaRPr lang="en-US"/>
        </a:p>
      </dgm:t>
    </dgm:pt>
    <dgm:pt modelId="{14FC5672-3E01-402A-B25F-DB991EBF1EC9}" type="sibTrans" cxnId="{0947B7C1-FFC8-45D4-8C22-B9DA45BDF4C9}">
      <dgm:prSet/>
      <dgm:spPr/>
      <dgm:t>
        <a:bodyPr/>
        <a:lstStyle/>
        <a:p>
          <a:endParaRPr lang="en-US"/>
        </a:p>
      </dgm:t>
    </dgm:pt>
    <dgm:pt modelId="{E26B7186-27FB-4150-B72C-5A4968BFD141}">
      <dgm:prSet custT="1"/>
      <dgm:spPr/>
      <dgm:t>
        <a:bodyPr/>
        <a:lstStyle/>
        <a:p>
          <a:pPr rtl="0"/>
          <a:r>
            <a:rPr lang="en-US" sz="2000" dirty="0"/>
            <a:t>Set of Web services built around an organization’s processes and procedures.</a:t>
          </a:r>
        </a:p>
      </dgm:t>
    </dgm:pt>
    <dgm:pt modelId="{A1C05D39-95A4-4693-8B05-6EE4AEDACD79}" type="parTrans" cxnId="{1FF745A3-77D7-48C3-94EF-28147DB55704}">
      <dgm:prSet/>
      <dgm:spPr/>
      <dgm:t>
        <a:bodyPr/>
        <a:lstStyle/>
        <a:p>
          <a:endParaRPr lang="en-US"/>
        </a:p>
      </dgm:t>
    </dgm:pt>
    <dgm:pt modelId="{5EFC798F-72CD-4A85-A34E-DA03A89FDF10}" type="sibTrans" cxnId="{1FF745A3-77D7-48C3-94EF-28147DB55704}">
      <dgm:prSet/>
      <dgm:spPr/>
      <dgm:t>
        <a:bodyPr/>
        <a:lstStyle/>
        <a:p>
          <a:endParaRPr lang="en-US"/>
        </a:p>
      </dgm:t>
    </dgm:pt>
    <dgm:pt modelId="{D6ABE2CF-B39E-4152-B87F-58C07B8A5D1A}" type="pres">
      <dgm:prSet presAssocID="{43A5800B-3EA6-48FE-B157-8435B9D0FADC}" presName="linear" presStyleCnt="0">
        <dgm:presLayoutVars>
          <dgm:animLvl val="lvl"/>
          <dgm:resizeHandles val="exact"/>
        </dgm:presLayoutVars>
      </dgm:prSet>
      <dgm:spPr/>
      <dgm:t>
        <a:bodyPr/>
        <a:lstStyle/>
        <a:p>
          <a:endParaRPr lang="en-US"/>
        </a:p>
      </dgm:t>
    </dgm:pt>
    <dgm:pt modelId="{915A04ED-A62B-441F-9716-885CEFE84CA4}" type="pres">
      <dgm:prSet presAssocID="{E179DB57-595C-4EC4-A6F3-709619A42409}" presName="parentText" presStyleLbl="node1" presStyleIdx="0" presStyleCnt="4">
        <dgm:presLayoutVars>
          <dgm:chMax val="0"/>
          <dgm:bulletEnabled val="1"/>
        </dgm:presLayoutVars>
      </dgm:prSet>
      <dgm:spPr/>
      <dgm:t>
        <a:bodyPr/>
        <a:lstStyle/>
        <a:p>
          <a:endParaRPr lang="en-US"/>
        </a:p>
      </dgm:t>
    </dgm:pt>
    <dgm:pt modelId="{17519C00-1B74-40A1-9C72-32CFB4A67349}" type="pres">
      <dgm:prSet presAssocID="{E179DB57-595C-4EC4-A6F3-709619A42409}" presName="childText" presStyleLbl="revTx" presStyleIdx="0" presStyleCnt="4">
        <dgm:presLayoutVars>
          <dgm:bulletEnabled val="1"/>
        </dgm:presLayoutVars>
      </dgm:prSet>
      <dgm:spPr/>
      <dgm:t>
        <a:bodyPr/>
        <a:lstStyle/>
        <a:p>
          <a:endParaRPr lang="en-US"/>
        </a:p>
      </dgm:t>
    </dgm:pt>
    <dgm:pt modelId="{BDD53BC6-2A09-4485-B187-8F435EF3284A}" type="pres">
      <dgm:prSet presAssocID="{927E810D-696E-424C-AE13-41C83EB3ED26}" presName="parentText" presStyleLbl="node1" presStyleIdx="1" presStyleCnt="4">
        <dgm:presLayoutVars>
          <dgm:chMax val="0"/>
          <dgm:bulletEnabled val="1"/>
        </dgm:presLayoutVars>
      </dgm:prSet>
      <dgm:spPr/>
      <dgm:t>
        <a:bodyPr/>
        <a:lstStyle/>
        <a:p>
          <a:endParaRPr lang="en-US"/>
        </a:p>
      </dgm:t>
    </dgm:pt>
    <dgm:pt modelId="{B760E4F6-D317-4F1F-B56C-C5AAB1654217}" type="pres">
      <dgm:prSet presAssocID="{927E810D-696E-424C-AE13-41C83EB3ED26}" presName="childText" presStyleLbl="revTx" presStyleIdx="1" presStyleCnt="4">
        <dgm:presLayoutVars>
          <dgm:bulletEnabled val="1"/>
        </dgm:presLayoutVars>
      </dgm:prSet>
      <dgm:spPr/>
      <dgm:t>
        <a:bodyPr/>
        <a:lstStyle/>
        <a:p>
          <a:endParaRPr lang="en-US"/>
        </a:p>
      </dgm:t>
    </dgm:pt>
    <dgm:pt modelId="{0B5A72F1-2EF1-4ED4-B14E-000BDEC086ED}" type="pres">
      <dgm:prSet presAssocID="{62735EEF-CE42-4917-9B39-86E1D5F59C60}" presName="parentText" presStyleLbl="node1" presStyleIdx="2" presStyleCnt="4">
        <dgm:presLayoutVars>
          <dgm:chMax val="0"/>
          <dgm:bulletEnabled val="1"/>
        </dgm:presLayoutVars>
      </dgm:prSet>
      <dgm:spPr/>
      <dgm:t>
        <a:bodyPr/>
        <a:lstStyle/>
        <a:p>
          <a:endParaRPr lang="en-US"/>
        </a:p>
      </dgm:t>
    </dgm:pt>
    <dgm:pt modelId="{A05A6089-3C4F-4BA6-920C-61FDBD68229C}" type="pres">
      <dgm:prSet presAssocID="{62735EEF-CE42-4917-9B39-86E1D5F59C60}" presName="childText" presStyleLbl="revTx" presStyleIdx="2" presStyleCnt="4">
        <dgm:presLayoutVars>
          <dgm:bulletEnabled val="1"/>
        </dgm:presLayoutVars>
      </dgm:prSet>
      <dgm:spPr/>
      <dgm:t>
        <a:bodyPr/>
        <a:lstStyle/>
        <a:p>
          <a:endParaRPr lang="en-US"/>
        </a:p>
      </dgm:t>
    </dgm:pt>
    <dgm:pt modelId="{F83F9C9C-D754-4F09-8353-898884D07821}" type="pres">
      <dgm:prSet presAssocID="{E6040FDF-2359-4CC5-890E-EF3DE0BC3888}" presName="parentText" presStyleLbl="node1" presStyleIdx="3" presStyleCnt="4">
        <dgm:presLayoutVars>
          <dgm:chMax val="0"/>
          <dgm:bulletEnabled val="1"/>
        </dgm:presLayoutVars>
      </dgm:prSet>
      <dgm:spPr/>
      <dgm:t>
        <a:bodyPr/>
        <a:lstStyle/>
        <a:p>
          <a:endParaRPr lang="en-US"/>
        </a:p>
      </dgm:t>
    </dgm:pt>
    <dgm:pt modelId="{7F4273B1-DDAC-4DF9-90D7-456D7386F611}" type="pres">
      <dgm:prSet presAssocID="{E6040FDF-2359-4CC5-890E-EF3DE0BC3888}" presName="childText" presStyleLbl="revTx" presStyleIdx="3" presStyleCnt="4">
        <dgm:presLayoutVars>
          <dgm:bulletEnabled val="1"/>
        </dgm:presLayoutVars>
      </dgm:prSet>
      <dgm:spPr/>
      <dgm:t>
        <a:bodyPr/>
        <a:lstStyle/>
        <a:p>
          <a:endParaRPr lang="en-US"/>
        </a:p>
      </dgm:t>
    </dgm:pt>
  </dgm:ptLst>
  <dgm:cxnLst>
    <dgm:cxn modelId="{FEA93635-0DE7-4FBE-8E45-0C9D944C1872}" srcId="{43A5800B-3EA6-48FE-B157-8435B9D0FADC}" destId="{62735EEF-CE42-4917-9B39-86E1D5F59C60}" srcOrd="2" destOrd="0" parTransId="{ECFD4CC1-D135-4F5C-9767-A4044CBD83F8}" sibTransId="{81C4A128-B873-43FA-95E1-8F4DC3D275B5}"/>
    <dgm:cxn modelId="{961BC3CB-05D6-424F-A9F6-FC307C3FA9BE}" type="presOf" srcId="{E179DB57-595C-4EC4-A6F3-709619A42409}" destId="{915A04ED-A62B-441F-9716-885CEFE84CA4}" srcOrd="0" destOrd="0" presId="urn:microsoft.com/office/officeart/2005/8/layout/vList2"/>
    <dgm:cxn modelId="{61C6DCDD-6885-405D-9108-20A7B0429699}" type="presOf" srcId="{62735EEF-CE42-4917-9B39-86E1D5F59C60}" destId="{0B5A72F1-2EF1-4ED4-B14E-000BDEC086ED}" srcOrd="0" destOrd="0" presId="urn:microsoft.com/office/officeart/2005/8/layout/vList2"/>
    <dgm:cxn modelId="{12211BFD-C4E8-49E5-8E31-8B1D8096EC56}" srcId="{62735EEF-CE42-4917-9B39-86E1D5F59C60}" destId="{17BBD60B-F695-440F-80B0-E76C176580DF}" srcOrd="0" destOrd="0" parTransId="{EB92326B-DAAD-4D80-89F9-2DADA3F38B03}" sibTransId="{3676458F-1BD3-49D8-9A63-52D3198CA27D}"/>
    <dgm:cxn modelId="{4AC0D25D-5A50-423E-BC32-32FBAAAE889E}" type="presOf" srcId="{BB8D3AC8-BA84-4F5A-884C-4C6F2D54778E}" destId="{B760E4F6-D317-4F1F-B56C-C5AAB1654217}" srcOrd="0" destOrd="0" presId="urn:microsoft.com/office/officeart/2005/8/layout/vList2"/>
    <dgm:cxn modelId="{365357D1-6594-4368-8BF9-6AB99FEF2857}" type="presOf" srcId="{E26B7186-27FB-4150-B72C-5A4968BFD141}" destId="{7F4273B1-DDAC-4DF9-90D7-456D7386F611}" srcOrd="0" destOrd="0" presId="urn:microsoft.com/office/officeart/2005/8/layout/vList2"/>
    <dgm:cxn modelId="{000D4266-474A-4B51-B9BC-1F7B1DCB491A}" srcId="{E179DB57-595C-4EC4-A6F3-709619A42409}" destId="{03CF1E93-E616-4247-A7B1-F0FC7CE681F2}" srcOrd="0" destOrd="0" parTransId="{9FE287B7-9443-481A-9513-CB535F56AF5E}" sibTransId="{831B27F8-542C-4A40-B441-28B942D20D2B}"/>
    <dgm:cxn modelId="{AEFBC7F9-69BB-4F2E-96B9-3053017FBAF0}" srcId="{927E810D-696E-424C-AE13-41C83EB3ED26}" destId="{BB8D3AC8-BA84-4F5A-884C-4C6F2D54778E}" srcOrd="0" destOrd="0" parTransId="{AD52E9FE-6969-445A-B2B1-F9EB05737F45}" sibTransId="{06D6D8D7-4492-4C1D-9896-DF1890F66A17}"/>
    <dgm:cxn modelId="{55D7CDD1-5C28-484C-BD33-EA0C4D88771D}" srcId="{43A5800B-3EA6-48FE-B157-8435B9D0FADC}" destId="{E179DB57-595C-4EC4-A6F3-709619A42409}" srcOrd="0" destOrd="0" parTransId="{9DF8F7F8-DA03-40A3-B7E6-8EAE5FEE5A40}" sibTransId="{ED0EFC20-86AA-46A7-80F5-8A01A65C72FB}"/>
    <dgm:cxn modelId="{F633CAAA-129B-48EF-BEA9-693AB1F5A8EE}" type="presOf" srcId="{6F31F56B-3EEE-4CE5-8DDE-899599451963}" destId="{17519C00-1B74-40A1-9C72-32CFB4A67349}" srcOrd="0" destOrd="1" presId="urn:microsoft.com/office/officeart/2005/8/layout/vList2"/>
    <dgm:cxn modelId="{7A364A9E-D818-4680-9FC8-73F540D56655}" srcId="{43A5800B-3EA6-48FE-B157-8435B9D0FADC}" destId="{927E810D-696E-424C-AE13-41C83EB3ED26}" srcOrd="1" destOrd="0" parTransId="{13D0B511-FA58-43B8-90C0-2011C15FBFEA}" sibTransId="{A8A5E1CC-B0CF-4B08-BEAB-389E37AC6C53}"/>
    <dgm:cxn modelId="{8D3A08F9-973A-4DFD-A735-01792515C1CF}" type="presOf" srcId="{17BBD60B-F695-440F-80B0-E76C176580DF}" destId="{A05A6089-3C4F-4BA6-920C-61FDBD68229C}" srcOrd="0" destOrd="0" presId="urn:microsoft.com/office/officeart/2005/8/layout/vList2"/>
    <dgm:cxn modelId="{07195A7B-F342-4DA8-93AF-CAC14B736F57}" type="presOf" srcId="{03CF1E93-E616-4247-A7B1-F0FC7CE681F2}" destId="{17519C00-1B74-40A1-9C72-32CFB4A67349}" srcOrd="0" destOrd="0" presId="urn:microsoft.com/office/officeart/2005/8/layout/vList2"/>
    <dgm:cxn modelId="{8DD15972-32C5-4076-B275-B1C829FDEA41}" type="presOf" srcId="{43A5800B-3EA6-48FE-B157-8435B9D0FADC}" destId="{D6ABE2CF-B39E-4152-B87F-58C07B8A5D1A}" srcOrd="0" destOrd="0" presId="urn:microsoft.com/office/officeart/2005/8/layout/vList2"/>
    <dgm:cxn modelId="{1FF745A3-77D7-48C3-94EF-28147DB55704}" srcId="{E6040FDF-2359-4CC5-890E-EF3DE0BC3888}" destId="{E26B7186-27FB-4150-B72C-5A4968BFD141}" srcOrd="0" destOrd="0" parTransId="{A1C05D39-95A4-4693-8B05-6EE4AEDACD79}" sibTransId="{5EFC798F-72CD-4A85-A34E-DA03A89FDF10}"/>
    <dgm:cxn modelId="{1E171206-3B04-4A47-9B14-C845EAEE7E8D}" type="presOf" srcId="{E6040FDF-2359-4CC5-890E-EF3DE0BC3888}" destId="{F83F9C9C-D754-4F09-8353-898884D07821}" srcOrd="0" destOrd="0" presId="urn:microsoft.com/office/officeart/2005/8/layout/vList2"/>
    <dgm:cxn modelId="{0947B7C1-FFC8-45D4-8C22-B9DA45BDF4C9}" srcId="{43A5800B-3EA6-48FE-B157-8435B9D0FADC}" destId="{E6040FDF-2359-4CC5-890E-EF3DE0BC3888}" srcOrd="3" destOrd="0" parTransId="{A76EF616-95EF-46D8-8327-EB929BD759FD}" sibTransId="{14FC5672-3E01-402A-B25F-DB991EBF1EC9}"/>
    <dgm:cxn modelId="{F5A272A1-B9B7-4367-99BF-D8915204134D}" type="presOf" srcId="{927E810D-696E-424C-AE13-41C83EB3ED26}" destId="{BDD53BC6-2A09-4485-B187-8F435EF3284A}" srcOrd="0" destOrd="0" presId="urn:microsoft.com/office/officeart/2005/8/layout/vList2"/>
    <dgm:cxn modelId="{D69FDDE2-B797-4861-BFA2-1C591F22975C}" srcId="{E179DB57-595C-4EC4-A6F3-709619A42409}" destId="{6F31F56B-3EEE-4CE5-8DDE-899599451963}" srcOrd="1" destOrd="0" parTransId="{DE0C6C9D-E19D-48E4-8A27-879458BEBFC4}" sibTransId="{04269B27-390A-4167-81E8-CF1501038BBE}"/>
    <dgm:cxn modelId="{1B25E88C-9EF1-44B3-B692-6FCDDFCCC802}" type="presParOf" srcId="{D6ABE2CF-B39E-4152-B87F-58C07B8A5D1A}" destId="{915A04ED-A62B-441F-9716-885CEFE84CA4}" srcOrd="0" destOrd="0" presId="urn:microsoft.com/office/officeart/2005/8/layout/vList2"/>
    <dgm:cxn modelId="{98DEF74E-5D82-4D98-BCD2-59F2EC9F387E}" type="presParOf" srcId="{D6ABE2CF-B39E-4152-B87F-58C07B8A5D1A}" destId="{17519C00-1B74-40A1-9C72-32CFB4A67349}" srcOrd="1" destOrd="0" presId="urn:microsoft.com/office/officeart/2005/8/layout/vList2"/>
    <dgm:cxn modelId="{CD50F4C2-41C7-49F7-A736-4C6AC80E4101}" type="presParOf" srcId="{D6ABE2CF-B39E-4152-B87F-58C07B8A5D1A}" destId="{BDD53BC6-2A09-4485-B187-8F435EF3284A}" srcOrd="2" destOrd="0" presId="urn:microsoft.com/office/officeart/2005/8/layout/vList2"/>
    <dgm:cxn modelId="{83FC31D0-51E7-4E6E-8F78-33A140C76EC5}" type="presParOf" srcId="{D6ABE2CF-B39E-4152-B87F-58C07B8A5D1A}" destId="{B760E4F6-D317-4F1F-B56C-C5AAB1654217}" srcOrd="3" destOrd="0" presId="urn:microsoft.com/office/officeart/2005/8/layout/vList2"/>
    <dgm:cxn modelId="{AF3F9186-3EA9-40BA-8199-279B569C561F}" type="presParOf" srcId="{D6ABE2CF-B39E-4152-B87F-58C07B8A5D1A}" destId="{0B5A72F1-2EF1-4ED4-B14E-000BDEC086ED}" srcOrd="4" destOrd="0" presId="urn:microsoft.com/office/officeart/2005/8/layout/vList2"/>
    <dgm:cxn modelId="{CFF0C05B-D865-44E3-86C7-8AAEE6866506}" type="presParOf" srcId="{D6ABE2CF-B39E-4152-B87F-58C07B8A5D1A}" destId="{A05A6089-3C4F-4BA6-920C-61FDBD68229C}" srcOrd="5" destOrd="0" presId="urn:microsoft.com/office/officeart/2005/8/layout/vList2"/>
    <dgm:cxn modelId="{B41CC8F4-BEDC-4A4F-842C-9AEED026AA72}" type="presParOf" srcId="{D6ABE2CF-B39E-4152-B87F-58C07B8A5D1A}" destId="{F83F9C9C-D754-4F09-8353-898884D07821}" srcOrd="6" destOrd="0" presId="urn:microsoft.com/office/officeart/2005/8/layout/vList2"/>
    <dgm:cxn modelId="{553F25C3-B1EC-4A9E-8627-E1A9BED49B49}" type="presParOf" srcId="{D6ABE2CF-B39E-4152-B87F-58C07B8A5D1A}" destId="{7F4273B1-DDAC-4DF9-90D7-456D7386F61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2985C4-24A2-4CC8-BF89-3757A81F46B8}" type="doc">
      <dgm:prSet loTypeId="urn:microsoft.com/office/officeart/2005/8/layout/default#5" loCatId="list" qsTypeId="urn:microsoft.com/office/officeart/2005/8/quickstyle/simple1" qsCatId="simple" csTypeId="urn:microsoft.com/office/officeart/2005/8/colors/accent6_3" csCatId="accent6" phldr="1"/>
      <dgm:spPr/>
      <dgm:t>
        <a:bodyPr/>
        <a:lstStyle/>
        <a:p>
          <a:endParaRPr lang="en-US"/>
        </a:p>
      </dgm:t>
    </dgm:pt>
    <dgm:pt modelId="{C26E3293-7819-48A6-A6AE-AFD6C8154AF4}">
      <dgm:prSet phldrT="[Text]"/>
      <dgm:spPr/>
      <dgm:t>
        <a:bodyPr/>
        <a:lstStyle/>
        <a:p>
          <a:r>
            <a:rPr lang="en-US" dirty="0"/>
            <a:t>Firefox</a:t>
          </a:r>
        </a:p>
      </dgm:t>
    </dgm:pt>
    <dgm:pt modelId="{0D68E1B1-86E1-46A0-8AF9-29CF7273714A}" type="parTrans" cxnId="{22D7CB83-FA4F-4946-8DFE-5637FB960000}">
      <dgm:prSet/>
      <dgm:spPr/>
      <dgm:t>
        <a:bodyPr/>
        <a:lstStyle/>
        <a:p>
          <a:endParaRPr lang="en-US"/>
        </a:p>
      </dgm:t>
    </dgm:pt>
    <dgm:pt modelId="{0DFDFE1B-3A6D-4D32-B11D-1EBA7921C02D}" type="sibTrans" cxnId="{22D7CB83-FA4F-4946-8DFE-5637FB960000}">
      <dgm:prSet/>
      <dgm:spPr/>
      <dgm:t>
        <a:bodyPr/>
        <a:lstStyle/>
        <a:p>
          <a:endParaRPr lang="en-US"/>
        </a:p>
      </dgm:t>
    </dgm:pt>
    <dgm:pt modelId="{78F3BA14-2E43-4F32-8EC4-9B9ACFA795FB}">
      <dgm:prSet phldrT="[Text]"/>
      <dgm:spPr/>
      <dgm:t>
        <a:bodyPr/>
        <a:lstStyle/>
        <a:p>
          <a:r>
            <a:rPr lang="en-US" dirty="0" err="1"/>
            <a:t>OpenOffice</a:t>
          </a:r>
          <a:endParaRPr lang="en-US" dirty="0"/>
        </a:p>
      </dgm:t>
    </dgm:pt>
    <dgm:pt modelId="{B329277C-510B-4FE6-8CC5-8469F33790D5}" type="parTrans" cxnId="{F2979965-5D84-4F75-8EBA-27DA97764FB0}">
      <dgm:prSet/>
      <dgm:spPr/>
      <dgm:t>
        <a:bodyPr/>
        <a:lstStyle/>
        <a:p>
          <a:endParaRPr lang="en-US"/>
        </a:p>
      </dgm:t>
    </dgm:pt>
    <dgm:pt modelId="{AE7DD676-1E87-432F-9AD9-9775477661C3}" type="sibTrans" cxnId="{F2979965-5D84-4F75-8EBA-27DA97764FB0}">
      <dgm:prSet/>
      <dgm:spPr/>
      <dgm:t>
        <a:bodyPr/>
        <a:lstStyle/>
        <a:p>
          <a:endParaRPr lang="en-US"/>
        </a:p>
      </dgm:t>
    </dgm:pt>
    <dgm:pt modelId="{13A475FE-5498-43B1-84C7-484134C26B09}">
      <dgm:prSet phldrT="[Text]"/>
      <dgm:spPr/>
      <dgm:t>
        <a:bodyPr/>
        <a:lstStyle/>
        <a:p>
          <a:r>
            <a:rPr lang="en-US" dirty="0"/>
            <a:t>Gimp</a:t>
          </a:r>
        </a:p>
      </dgm:t>
    </dgm:pt>
    <dgm:pt modelId="{6B213FC1-2C83-476C-843F-51A28ED520AD}" type="parTrans" cxnId="{F1992E24-81D1-42B5-9A71-7F9102C61DB3}">
      <dgm:prSet/>
      <dgm:spPr/>
      <dgm:t>
        <a:bodyPr/>
        <a:lstStyle/>
        <a:p>
          <a:endParaRPr lang="en-US"/>
        </a:p>
      </dgm:t>
    </dgm:pt>
    <dgm:pt modelId="{B53EEF82-FC94-490D-A66A-7D6EF7D59897}" type="sibTrans" cxnId="{F1992E24-81D1-42B5-9A71-7F9102C61DB3}">
      <dgm:prSet/>
      <dgm:spPr/>
      <dgm:t>
        <a:bodyPr/>
        <a:lstStyle/>
        <a:p>
          <a:endParaRPr lang="en-US"/>
        </a:p>
      </dgm:t>
    </dgm:pt>
    <dgm:pt modelId="{1E06EEA5-2222-4CF5-A951-5782A99C39FA}">
      <dgm:prSet phldrT="[Text]"/>
      <dgm:spPr/>
      <dgm:t>
        <a:bodyPr/>
        <a:lstStyle/>
        <a:p>
          <a:r>
            <a:rPr lang="en-US" dirty="0"/>
            <a:t>Alfresco</a:t>
          </a:r>
        </a:p>
      </dgm:t>
    </dgm:pt>
    <dgm:pt modelId="{FCA72D9F-8828-451B-BBC1-8D5AE57D07E3}" type="parTrans" cxnId="{41A79B19-0F30-4912-AC74-7FD52BCA1E76}">
      <dgm:prSet/>
      <dgm:spPr/>
      <dgm:t>
        <a:bodyPr/>
        <a:lstStyle/>
        <a:p>
          <a:endParaRPr lang="en-US"/>
        </a:p>
      </dgm:t>
    </dgm:pt>
    <dgm:pt modelId="{9FA83C23-E3EA-46BB-9F62-D82D535A4F76}" type="sibTrans" cxnId="{41A79B19-0F30-4912-AC74-7FD52BCA1E76}">
      <dgm:prSet/>
      <dgm:spPr/>
      <dgm:t>
        <a:bodyPr/>
        <a:lstStyle/>
        <a:p>
          <a:endParaRPr lang="en-US"/>
        </a:p>
      </dgm:t>
    </dgm:pt>
    <dgm:pt modelId="{037A980B-B311-4242-8739-DDBC643ECDEC}">
      <dgm:prSet phldrT="[Text]"/>
      <dgm:spPr/>
      <dgm:t>
        <a:bodyPr/>
        <a:lstStyle/>
        <a:p>
          <a:r>
            <a:rPr lang="en-US" dirty="0" err="1"/>
            <a:t>Marketcetera</a:t>
          </a:r>
          <a:endParaRPr lang="en-US" dirty="0"/>
        </a:p>
      </dgm:t>
    </dgm:pt>
    <dgm:pt modelId="{85FBD807-92A1-4012-A4E7-21B76EA4A276}" type="parTrans" cxnId="{5ADDAA49-9D2B-4E63-96DD-759A6C19D641}">
      <dgm:prSet/>
      <dgm:spPr/>
      <dgm:t>
        <a:bodyPr/>
        <a:lstStyle/>
        <a:p>
          <a:endParaRPr lang="en-US"/>
        </a:p>
      </dgm:t>
    </dgm:pt>
    <dgm:pt modelId="{24BF90C0-D314-4627-86CB-8DD23BD7CEFB}" type="sibTrans" cxnId="{5ADDAA49-9D2B-4E63-96DD-759A6C19D641}">
      <dgm:prSet/>
      <dgm:spPr/>
      <dgm:t>
        <a:bodyPr/>
        <a:lstStyle/>
        <a:p>
          <a:endParaRPr lang="en-US"/>
        </a:p>
      </dgm:t>
    </dgm:pt>
    <dgm:pt modelId="{333596CC-3834-4B59-9258-84A6FFA45FFB}">
      <dgm:prSet/>
      <dgm:spPr/>
      <dgm:t>
        <a:bodyPr/>
        <a:lstStyle/>
        <a:p>
          <a:r>
            <a:rPr lang="en-US" dirty="0" err="1"/>
            <a:t>Zimbra</a:t>
          </a:r>
          <a:endParaRPr lang="en-US" dirty="0"/>
        </a:p>
      </dgm:t>
    </dgm:pt>
    <dgm:pt modelId="{66AB3D76-3DC4-415E-B10B-E77623A95967}" type="parTrans" cxnId="{51B6A8B3-F5B0-41A1-8642-A9AFC2C57C48}">
      <dgm:prSet/>
      <dgm:spPr/>
      <dgm:t>
        <a:bodyPr/>
        <a:lstStyle/>
        <a:p>
          <a:endParaRPr lang="en-US"/>
        </a:p>
      </dgm:t>
    </dgm:pt>
    <dgm:pt modelId="{DB25CB22-61FA-45B9-8986-A7DE905D9D70}" type="sibTrans" cxnId="{51B6A8B3-F5B0-41A1-8642-A9AFC2C57C48}">
      <dgm:prSet/>
      <dgm:spPr/>
      <dgm:t>
        <a:bodyPr/>
        <a:lstStyle/>
        <a:p>
          <a:endParaRPr lang="en-US"/>
        </a:p>
      </dgm:t>
    </dgm:pt>
    <dgm:pt modelId="{40500DD5-F992-4EEF-B9D6-C31ADAEB496F}">
      <dgm:prSet/>
      <dgm:spPr/>
      <dgm:t>
        <a:bodyPr/>
        <a:lstStyle/>
        <a:p>
          <a:r>
            <a:rPr lang="en-US" dirty="0"/>
            <a:t>MySQL, Ingres, and PostgreSQL</a:t>
          </a:r>
        </a:p>
      </dgm:t>
    </dgm:pt>
    <dgm:pt modelId="{AD02CB17-BA62-4975-965B-C01D2BB260A2}" type="parTrans" cxnId="{0276640E-D9E4-42DB-BF0E-EFCD3D32605B}">
      <dgm:prSet/>
      <dgm:spPr/>
      <dgm:t>
        <a:bodyPr/>
        <a:lstStyle/>
        <a:p>
          <a:endParaRPr lang="en-US"/>
        </a:p>
      </dgm:t>
    </dgm:pt>
    <dgm:pt modelId="{22CF82FC-A98D-45CF-843A-81FA79D77F75}" type="sibTrans" cxnId="{0276640E-D9E4-42DB-BF0E-EFCD3D32605B}">
      <dgm:prSet/>
      <dgm:spPr/>
      <dgm:t>
        <a:bodyPr/>
        <a:lstStyle/>
        <a:p>
          <a:endParaRPr lang="en-US"/>
        </a:p>
      </dgm:t>
    </dgm:pt>
    <dgm:pt modelId="{E6D1C0F8-0D0E-4AAB-9DC9-603585310DC4}">
      <dgm:prSet/>
      <dgm:spPr/>
      <dgm:t>
        <a:bodyPr/>
        <a:lstStyle/>
        <a:p>
          <a:r>
            <a:rPr lang="en-US" dirty="0" err="1"/>
            <a:t>HBase</a:t>
          </a:r>
          <a:r>
            <a:rPr lang="en-US" dirty="0"/>
            <a:t> and Cassandra</a:t>
          </a:r>
        </a:p>
      </dgm:t>
    </dgm:pt>
    <dgm:pt modelId="{F7E91B44-4740-4978-A7A8-9CC9777057DE}" type="parTrans" cxnId="{D7106DB0-9C32-449F-A65D-3110720D603F}">
      <dgm:prSet/>
      <dgm:spPr/>
      <dgm:t>
        <a:bodyPr/>
        <a:lstStyle/>
        <a:p>
          <a:endParaRPr lang="en-US"/>
        </a:p>
      </dgm:t>
    </dgm:pt>
    <dgm:pt modelId="{217BC2E7-D293-4AEA-BEA6-4A37C6ADCA9A}" type="sibTrans" cxnId="{D7106DB0-9C32-449F-A65D-3110720D603F}">
      <dgm:prSet/>
      <dgm:spPr/>
      <dgm:t>
        <a:bodyPr/>
        <a:lstStyle/>
        <a:p>
          <a:endParaRPr lang="en-US"/>
        </a:p>
      </dgm:t>
    </dgm:pt>
    <dgm:pt modelId="{D499F7AE-1FB1-44B5-9780-C12C57E73743}">
      <dgm:prSet/>
      <dgm:spPr/>
      <dgm:t>
        <a:bodyPr/>
        <a:lstStyle/>
        <a:p>
          <a:r>
            <a:rPr lang="en-US" dirty="0" err="1"/>
            <a:t>SugarCRM</a:t>
          </a:r>
          <a:endParaRPr lang="en-US" dirty="0"/>
        </a:p>
      </dgm:t>
    </dgm:pt>
    <dgm:pt modelId="{02F966CC-C715-4899-A83F-04A2D3AE05EC}" type="parTrans" cxnId="{DEA21572-FF38-4176-981F-8E92AF1E0628}">
      <dgm:prSet/>
      <dgm:spPr/>
      <dgm:t>
        <a:bodyPr/>
        <a:lstStyle/>
        <a:p>
          <a:endParaRPr lang="en-US"/>
        </a:p>
      </dgm:t>
    </dgm:pt>
    <dgm:pt modelId="{6C26D26A-47F9-4FAB-94C1-CB008C095A95}" type="sibTrans" cxnId="{DEA21572-FF38-4176-981F-8E92AF1E0628}">
      <dgm:prSet/>
      <dgm:spPr/>
      <dgm:t>
        <a:bodyPr/>
        <a:lstStyle/>
        <a:p>
          <a:endParaRPr lang="en-US"/>
        </a:p>
      </dgm:t>
    </dgm:pt>
    <dgm:pt modelId="{14CBD54C-6459-4011-92E1-94AA51FB071B}">
      <dgm:prSet/>
      <dgm:spPr/>
      <dgm:t>
        <a:bodyPr/>
        <a:lstStyle/>
        <a:p>
          <a:r>
            <a:rPr lang="en-US" dirty="0" err="1"/>
            <a:t>Asterix</a:t>
          </a:r>
          <a:endParaRPr lang="en-US" dirty="0"/>
        </a:p>
      </dgm:t>
    </dgm:pt>
    <dgm:pt modelId="{191C7733-C0B2-408F-A24B-9462DBBA7B4D}" type="parTrans" cxnId="{EE260733-E527-4313-A7C3-88ADF0C67727}">
      <dgm:prSet/>
      <dgm:spPr/>
      <dgm:t>
        <a:bodyPr/>
        <a:lstStyle/>
        <a:p>
          <a:endParaRPr lang="en-US"/>
        </a:p>
      </dgm:t>
    </dgm:pt>
    <dgm:pt modelId="{E7328C1C-4932-47E6-A70D-81CB540E1B3A}" type="sibTrans" cxnId="{EE260733-E527-4313-A7C3-88ADF0C67727}">
      <dgm:prSet/>
      <dgm:spPr/>
      <dgm:t>
        <a:bodyPr/>
        <a:lstStyle/>
        <a:p>
          <a:endParaRPr lang="en-US"/>
        </a:p>
      </dgm:t>
    </dgm:pt>
    <dgm:pt modelId="{B3A2AE3A-151F-4A0E-9859-A04419C068B4}">
      <dgm:prSet/>
      <dgm:spPr/>
      <dgm:t>
        <a:bodyPr/>
        <a:lstStyle/>
        <a:p>
          <a:r>
            <a:rPr lang="en-US" dirty="0"/>
            <a:t>Free BSD and Sun’s </a:t>
          </a:r>
          <a:r>
            <a:rPr lang="en-US" dirty="0" err="1"/>
            <a:t>OpenSolaris</a:t>
          </a:r>
          <a:endParaRPr lang="en-US" dirty="0"/>
        </a:p>
      </dgm:t>
    </dgm:pt>
    <dgm:pt modelId="{0E6595F6-6DFB-47B8-8968-7C76CC8A293E}" type="parTrans" cxnId="{A2A8B175-813B-481F-87E2-901B7FB06B20}">
      <dgm:prSet/>
      <dgm:spPr/>
      <dgm:t>
        <a:bodyPr/>
        <a:lstStyle/>
        <a:p>
          <a:endParaRPr lang="en-US"/>
        </a:p>
      </dgm:t>
    </dgm:pt>
    <dgm:pt modelId="{B67C6724-CAF9-4263-8685-0F335F4683E7}" type="sibTrans" cxnId="{A2A8B175-813B-481F-87E2-901B7FB06B20}">
      <dgm:prSet/>
      <dgm:spPr/>
      <dgm:t>
        <a:bodyPr/>
        <a:lstStyle/>
        <a:p>
          <a:endParaRPr lang="en-US"/>
        </a:p>
      </dgm:t>
    </dgm:pt>
    <dgm:pt modelId="{5F612574-B9B4-4A7A-B0C4-AAFCC44971B4}" type="pres">
      <dgm:prSet presAssocID="{602985C4-24A2-4CC8-BF89-3757A81F46B8}" presName="diagram" presStyleCnt="0">
        <dgm:presLayoutVars>
          <dgm:dir/>
          <dgm:resizeHandles val="exact"/>
        </dgm:presLayoutVars>
      </dgm:prSet>
      <dgm:spPr/>
      <dgm:t>
        <a:bodyPr/>
        <a:lstStyle/>
        <a:p>
          <a:endParaRPr lang="en-US"/>
        </a:p>
      </dgm:t>
    </dgm:pt>
    <dgm:pt modelId="{A4C7577A-9F73-41B5-9BB8-75F9D0A0C8E0}" type="pres">
      <dgm:prSet presAssocID="{C26E3293-7819-48A6-A6AE-AFD6C8154AF4}" presName="node" presStyleLbl="node1" presStyleIdx="0" presStyleCnt="11">
        <dgm:presLayoutVars>
          <dgm:bulletEnabled val="1"/>
        </dgm:presLayoutVars>
      </dgm:prSet>
      <dgm:spPr>
        <a:prstGeom prst="roundRect">
          <a:avLst/>
        </a:prstGeom>
      </dgm:spPr>
      <dgm:t>
        <a:bodyPr/>
        <a:lstStyle/>
        <a:p>
          <a:endParaRPr lang="en-US"/>
        </a:p>
      </dgm:t>
    </dgm:pt>
    <dgm:pt modelId="{82E7CB8D-7385-414C-B620-3CDBB386CDA6}" type="pres">
      <dgm:prSet presAssocID="{0DFDFE1B-3A6D-4D32-B11D-1EBA7921C02D}" presName="sibTrans" presStyleCnt="0"/>
      <dgm:spPr/>
    </dgm:pt>
    <dgm:pt modelId="{42C06080-98B1-4DD0-8909-D3A7D625CD83}" type="pres">
      <dgm:prSet presAssocID="{78F3BA14-2E43-4F32-8EC4-9B9ACFA795FB}" presName="node" presStyleLbl="node1" presStyleIdx="1" presStyleCnt="11">
        <dgm:presLayoutVars>
          <dgm:bulletEnabled val="1"/>
        </dgm:presLayoutVars>
      </dgm:prSet>
      <dgm:spPr>
        <a:prstGeom prst="roundRect">
          <a:avLst/>
        </a:prstGeom>
      </dgm:spPr>
      <dgm:t>
        <a:bodyPr/>
        <a:lstStyle/>
        <a:p>
          <a:endParaRPr lang="en-US"/>
        </a:p>
      </dgm:t>
    </dgm:pt>
    <dgm:pt modelId="{3ACE2EFA-189F-4851-97D7-25D5776FEEF7}" type="pres">
      <dgm:prSet presAssocID="{AE7DD676-1E87-432F-9AD9-9775477661C3}" presName="sibTrans" presStyleCnt="0"/>
      <dgm:spPr/>
    </dgm:pt>
    <dgm:pt modelId="{55C4B896-869D-471F-BD3B-5F3B56D7352B}" type="pres">
      <dgm:prSet presAssocID="{13A475FE-5498-43B1-84C7-484134C26B09}" presName="node" presStyleLbl="node1" presStyleIdx="2" presStyleCnt="11">
        <dgm:presLayoutVars>
          <dgm:bulletEnabled val="1"/>
        </dgm:presLayoutVars>
      </dgm:prSet>
      <dgm:spPr>
        <a:prstGeom prst="roundRect">
          <a:avLst/>
        </a:prstGeom>
      </dgm:spPr>
      <dgm:t>
        <a:bodyPr/>
        <a:lstStyle/>
        <a:p>
          <a:endParaRPr lang="en-US"/>
        </a:p>
      </dgm:t>
    </dgm:pt>
    <dgm:pt modelId="{D7FE8EE9-BCE0-4C47-BEB7-3E9F87306845}" type="pres">
      <dgm:prSet presAssocID="{B53EEF82-FC94-490D-A66A-7D6EF7D59897}" presName="sibTrans" presStyleCnt="0"/>
      <dgm:spPr/>
    </dgm:pt>
    <dgm:pt modelId="{DB886E15-0B5C-4B0B-AD02-6CA3804539E3}" type="pres">
      <dgm:prSet presAssocID="{1E06EEA5-2222-4CF5-A951-5782A99C39FA}" presName="node" presStyleLbl="node1" presStyleIdx="3" presStyleCnt="11">
        <dgm:presLayoutVars>
          <dgm:bulletEnabled val="1"/>
        </dgm:presLayoutVars>
      </dgm:prSet>
      <dgm:spPr>
        <a:prstGeom prst="roundRect">
          <a:avLst/>
        </a:prstGeom>
      </dgm:spPr>
      <dgm:t>
        <a:bodyPr/>
        <a:lstStyle/>
        <a:p>
          <a:endParaRPr lang="en-US"/>
        </a:p>
      </dgm:t>
    </dgm:pt>
    <dgm:pt modelId="{D6E9E563-AFBA-4DE2-95E3-96256B6346C2}" type="pres">
      <dgm:prSet presAssocID="{9FA83C23-E3EA-46BB-9F62-D82D535A4F76}" presName="sibTrans" presStyleCnt="0"/>
      <dgm:spPr/>
    </dgm:pt>
    <dgm:pt modelId="{E9030220-CC87-48ED-AA40-693D5CA21D8C}" type="pres">
      <dgm:prSet presAssocID="{037A980B-B311-4242-8739-DDBC643ECDEC}" presName="node" presStyleLbl="node1" presStyleIdx="4" presStyleCnt="11">
        <dgm:presLayoutVars>
          <dgm:bulletEnabled val="1"/>
        </dgm:presLayoutVars>
      </dgm:prSet>
      <dgm:spPr>
        <a:prstGeom prst="roundRect">
          <a:avLst/>
        </a:prstGeom>
      </dgm:spPr>
      <dgm:t>
        <a:bodyPr/>
        <a:lstStyle/>
        <a:p>
          <a:endParaRPr lang="en-US"/>
        </a:p>
      </dgm:t>
    </dgm:pt>
    <dgm:pt modelId="{C0E7C650-9C4A-497A-976A-32A323EF541A}" type="pres">
      <dgm:prSet presAssocID="{24BF90C0-D314-4627-86CB-8DD23BD7CEFB}" presName="sibTrans" presStyleCnt="0"/>
      <dgm:spPr/>
    </dgm:pt>
    <dgm:pt modelId="{A18828E6-8FE7-47D8-94BE-5E858BDDDDD0}" type="pres">
      <dgm:prSet presAssocID="{333596CC-3834-4B59-9258-84A6FFA45FFB}" presName="node" presStyleLbl="node1" presStyleIdx="5" presStyleCnt="11">
        <dgm:presLayoutVars>
          <dgm:bulletEnabled val="1"/>
        </dgm:presLayoutVars>
      </dgm:prSet>
      <dgm:spPr>
        <a:prstGeom prst="roundRect">
          <a:avLst/>
        </a:prstGeom>
      </dgm:spPr>
      <dgm:t>
        <a:bodyPr/>
        <a:lstStyle/>
        <a:p>
          <a:endParaRPr lang="en-US"/>
        </a:p>
      </dgm:t>
    </dgm:pt>
    <dgm:pt modelId="{6C6D5A69-5D15-48D3-9E07-6698D0341F90}" type="pres">
      <dgm:prSet presAssocID="{DB25CB22-61FA-45B9-8986-A7DE905D9D70}" presName="sibTrans" presStyleCnt="0"/>
      <dgm:spPr/>
    </dgm:pt>
    <dgm:pt modelId="{AA3F4897-ADCE-4DB2-AB12-D944356CF068}" type="pres">
      <dgm:prSet presAssocID="{40500DD5-F992-4EEF-B9D6-C31ADAEB496F}" presName="node" presStyleLbl="node1" presStyleIdx="6" presStyleCnt="11">
        <dgm:presLayoutVars>
          <dgm:bulletEnabled val="1"/>
        </dgm:presLayoutVars>
      </dgm:prSet>
      <dgm:spPr>
        <a:prstGeom prst="roundRect">
          <a:avLst/>
        </a:prstGeom>
      </dgm:spPr>
      <dgm:t>
        <a:bodyPr/>
        <a:lstStyle/>
        <a:p>
          <a:endParaRPr lang="en-US"/>
        </a:p>
      </dgm:t>
    </dgm:pt>
    <dgm:pt modelId="{B9E3A7CB-9504-481B-A067-CD0CCE12162B}" type="pres">
      <dgm:prSet presAssocID="{22CF82FC-A98D-45CF-843A-81FA79D77F75}" presName="sibTrans" presStyleCnt="0"/>
      <dgm:spPr/>
    </dgm:pt>
    <dgm:pt modelId="{DD4ECCA2-7BE2-4045-95B3-6F3CE1835EAE}" type="pres">
      <dgm:prSet presAssocID="{E6D1C0F8-0D0E-4AAB-9DC9-603585310DC4}" presName="node" presStyleLbl="node1" presStyleIdx="7" presStyleCnt="11">
        <dgm:presLayoutVars>
          <dgm:bulletEnabled val="1"/>
        </dgm:presLayoutVars>
      </dgm:prSet>
      <dgm:spPr>
        <a:prstGeom prst="roundRect">
          <a:avLst/>
        </a:prstGeom>
      </dgm:spPr>
      <dgm:t>
        <a:bodyPr/>
        <a:lstStyle/>
        <a:p>
          <a:endParaRPr lang="en-US"/>
        </a:p>
      </dgm:t>
    </dgm:pt>
    <dgm:pt modelId="{CD4AA899-649F-4998-8736-1EC18FA34BE9}" type="pres">
      <dgm:prSet presAssocID="{217BC2E7-D293-4AEA-BEA6-4A37C6ADCA9A}" presName="sibTrans" presStyleCnt="0"/>
      <dgm:spPr/>
    </dgm:pt>
    <dgm:pt modelId="{C9953518-AB77-4D18-BA6A-774E8D770700}" type="pres">
      <dgm:prSet presAssocID="{D499F7AE-1FB1-44B5-9780-C12C57E73743}" presName="node" presStyleLbl="node1" presStyleIdx="8" presStyleCnt="11">
        <dgm:presLayoutVars>
          <dgm:bulletEnabled val="1"/>
        </dgm:presLayoutVars>
      </dgm:prSet>
      <dgm:spPr>
        <a:prstGeom prst="roundRect">
          <a:avLst/>
        </a:prstGeom>
      </dgm:spPr>
      <dgm:t>
        <a:bodyPr/>
        <a:lstStyle/>
        <a:p>
          <a:endParaRPr lang="en-US"/>
        </a:p>
      </dgm:t>
    </dgm:pt>
    <dgm:pt modelId="{4D3AD8BB-D857-4AE2-BD04-E36FD555BBCF}" type="pres">
      <dgm:prSet presAssocID="{6C26D26A-47F9-4FAB-94C1-CB008C095A95}" presName="sibTrans" presStyleCnt="0"/>
      <dgm:spPr/>
    </dgm:pt>
    <dgm:pt modelId="{A40E9A91-037E-4E78-ABDA-E4AE4BECA87C}" type="pres">
      <dgm:prSet presAssocID="{14CBD54C-6459-4011-92E1-94AA51FB071B}" presName="node" presStyleLbl="node1" presStyleIdx="9" presStyleCnt="11">
        <dgm:presLayoutVars>
          <dgm:bulletEnabled val="1"/>
        </dgm:presLayoutVars>
      </dgm:prSet>
      <dgm:spPr>
        <a:prstGeom prst="roundRect">
          <a:avLst/>
        </a:prstGeom>
      </dgm:spPr>
      <dgm:t>
        <a:bodyPr/>
        <a:lstStyle/>
        <a:p>
          <a:endParaRPr lang="en-US"/>
        </a:p>
      </dgm:t>
    </dgm:pt>
    <dgm:pt modelId="{9041D5BB-789F-4812-ABA6-12F41E5724F8}" type="pres">
      <dgm:prSet presAssocID="{E7328C1C-4932-47E6-A70D-81CB540E1B3A}" presName="sibTrans" presStyleCnt="0"/>
      <dgm:spPr/>
    </dgm:pt>
    <dgm:pt modelId="{506E2CA5-85AE-4E08-858A-2D8B04B9E084}" type="pres">
      <dgm:prSet presAssocID="{B3A2AE3A-151F-4A0E-9859-A04419C068B4}" presName="node" presStyleLbl="node1" presStyleIdx="10" presStyleCnt="11">
        <dgm:presLayoutVars>
          <dgm:bulletEnabled val="1"/>
        </dgm:presLayoutVars>
      </dgm:prSet>
      <dgm:spPr>
        <a:prstGeom prst="roundRect">
          <a:avLst/>
        </a:prstGeom>
      </dgm:spPr>
      <dgm:t>
        <a:bodyPr/>
        <a:lstStyle/>
        <a:p>
          <a:endParaRPr lang="en-US"/>
        </a:p>
      </dgm:t>
    </dgm:pt>
  </dgm:ptLst>
  <dgm:cxnLst>
    <dgm:cxn modelId="{0E53AFDC-1323-4459-9D95-4333CFDC3F85}" type="presOf" srcId="{333596CC-3834-4B59-9258-84A6FFA45FFB}" destId="{A18828E6-8FE7-47D8-94BE-5E858BDDDDD0}" srcOrd="0" destOrd="0" presId="urn:microsoft.com/office/officeart/2005/8/layout/default#5"/>
    <dgm:cxn modelId="{678EB633-7912-44D5-8AD6-FB3D8744FB68}" type="presOf" srcId="{40500DD5-F992-4EEF-B9D6-C31ADAEB496F}" destId="{AA3F4897-ADCE-4DB2-AB12-D944356CF068}" srcOrd="0" destOrd="0" presId="urn:microsoft.com/office/officeart/2005/8/layout/default#5"/>
    <dgm:cxn modelId="{51B6A8B3-F5B0-41A1-8642-A9AFC2C57C48}" srcId="{602985C4-24A2-4CC8-BF89-3757A81F46B8}" destId="{333596CC-3834-4B59-9258-84A6FFA45FFB}" srcOrd="5" destOrd="0" parTransId="{66AB3D76-3DC4-415E-B10B-E77623A95967}" sibTransId="{DB25CB22-61FA-45B9-8986-A7DE905D9D70}"/>
    <dgm:cxn modelId="{FD747EA0-2B77-4DF7-B061-AB893AEE02A2}" type="presOf" srcId="{78F3BA14-2E43-4F32-8EC4-9B9ACFA795FB}" destId="{42C06080-98B1-4DD0-8909-D3A7D625CD83}" srcOrd="0" destOrd="0" presId="urn:microsoft.com/office/officeart/2005/8/layout/default#5"/>
    <dgm:cxn modelId="{F2979965-5D84-4F75-8EBA-27DA97764FB0}" srcId="{602985C4-24A2-4CC8-BF89-3757A81F46B8}" destId="{78F3BA14-2E43-4F32-8EC4-9B9ACFA795FB}" srcOrd="1" destOrd="0" parTransId="{B329277C-510B-4FE6-8CC5-8469F33790D5}" sibTransId="{AE7DD676-1E87-432F-9AD9-9775477661C3}"/>
    <dgm:cxn modelId="{4B7C4D50-C1FB-4B3E-A157-7AFC1AD057F0}" type="presOf" srcId="{B3A2AE3A-151F-4A0E-9859-A04419C068B4}" destId="{506E2CA5-85AE-4E08-858A-2D8B04B9E084}" srcOrd="0" destOrd="0" presId="urn:microsoft.com/office/officeart/2005/8/layout/default#5"/>
    <dgm:cxn modelId="{A2A8B175-813B-481F-87E2-901B7FB06B20}" srcId="{602985C4-24A2-4CC8-BF89-3757A81F46B8}" destId="{B3A2AE3A-151F-4A0E-9859-A04419C068B4}" srcOrd="10" destOrd="0" parTransId="{0E6595F6-6DFB-47B8-8968-7C76CC8A293E}" sibTransId="{B67C6724-CAF9-4263-8685-0F335F4683E7}"/>
    <dgm:cxn modelId="{0276640E-D9E4-42DB-BF0E-EFCD3D32605B}" srcId="{602985C4-24A2-4CC8-BF89-3757A81F46B8}" destId="{40500DD5-F992-4EEF-B9D6-C31ADAEB496F}" srcOrd="6" destOrd="0" parTransId="{AD02CB17-BA62-4975-965B-C01D2BB260A2}" sibTransId="{22CF82FC-A98D-45CF-843A-81FA79D77F75}"/>
    <dgm:cxn modelId="{41A79B19-0F30-4912-AC74-7FD52BCA1E76}" srcId="{602985C4-24A2-4CC8-BF89-3757A81F46B8}" destId="{1E06EEA5-2222-4CF5-A951-5782A99C39FA}" srcOrd="3" destOrd="0" parTransId="{FCA72D9F-8828-451B-BBC1-8D5AE57D07E3}" sibTransId="{9FA83C23-E3EA-46BB-9F62-D82D535A4F76}"/>
    <dgm:cxn modelId="{94EF0213-939E-434D-90D6-E208A33B1924}" type="presOf" srcId="{037A980B-B311-4242-8739-DDBC643ECDEC}" destId="{E9030220-CC87-48ED-AA40-693D5CA21D8C}" srcOrd="0" destOrd="0" presId="urn:microsoft.com/office/officeart/2005/8/layout/default#5"/>
    <dgm:cxn modelId="{DEA21572-FF38-4176-981F-8E92AF1E0628}" srcId="{602985C4-24A2-4CC8-BF89-3757A81F46B8}" destId="{D499F7AE-1FB1-44B5-9780-C12C57E73743}" srcOrd="8" destOrd="0" parTransId="{02F966CC-C715-4899-A83F-04A2D3AE05EC}" sibTransId="{6C26D26A-47F9-4FAB-94C1-CB008C095A95}"/>
    <dgm:cxn modelId="{92790C47-C8B7-4E2E-BD7A-CA4E79D7FB76}" type="presOf" srcId="{1E06EEA5-2222-4CF5-A951-5782A99C39FA}" destId="{DB886E15-0B5C-4B0B-AD02-6CA3804539E3}" srcOrd="0" destOrd="0" presId="urn:microsoft.com/office/officeart/2005/8/layout/default#5"/>
    <dgm:cxn modelId="{22D7CB83-FA4F-4946-8DFE-5637FB960000}" srcId="{602985C4-24A2-4CC8-BF89-3757A81F46B8}" destId="{C26E3293-7819-48A6-A6AE-AFD6C8154AF4}" srcOrd="0" destOrd="0" parTransId="{0D68E1B1-86E1-46A0-8AF9-29CF7273714A}" sibTransId="{0DFDFE1B-3A6D-4D32-B11D-1EBA7921C02D}"/>
    <dgm:cxn modelId="{F1992E24-81D1-42B5-9A71-7F9102C61DB3}" srcId="{602985C4-24A2-4CC8-BF89-3757A81F46B8}" destId="{13A475FE-5498-43B1-84C7-484134C26B09}" srcOrd="2" destOrd="0" parTransId="{6B213FC1-2C83-476C-843F-51A28ED520AD}" sibTransId="{B53EEF82-FC94-490D-A66A-7D6EF7D59897}"/>
    <dgm:cxn modelId="{1A9F937A-B67B-4DAB-ADCD-7E15F9E48E98}" type="presOf" srcId="{602985C4-24A2-4CC8-BF89-3757A81F46B8}" destId="{5F612574-B9B4-4A7A-B0C4-AAFCC44971B4}" srcOrd="0" destOrd="0" presId="urn:microsoft.com/office/officeart/2005/8/layout/default#5"/>
    <dgm:cxn modelId="{D7106DB0-9C32-449F-A65D-3110720D603F}" srcId="{602985C4-24A2-4CC8-BF89-3757A81F46B8}" destId="{E6D1C0F8-0D0E-4AAB-9DC9-603585310DC4}" srcOrd="7" destOrd="0" parTransId="{F7E91B44-4740-4978-A7A8-9CC9777057DE}" sibTransId="{217BC2E7-D293-4AEA-BEA6-4A37C6ADCA9A}"/>
    <dgm:cxn modelId="{0F8388BE-4D04-4E34-AF4E-CAE4AB084AB8}" type="presOf" srcId="{E6D1C0F8-0D0E-4AAB-9DC9-603585310DC4}" destId="{DD4ECCA2-7BE2-4045-95B3-6F3CE1835EAE}" srcOrd="0" destOrd="0" presId="urn:microsoft.com/office/officeart/2005/8/layout/default#5"/>
    <dgm:cxn modelId="{5ADDAA49-9D2B-4E63-96DD-759A6C19D641}" srcId="{602985C4-24A2-4CC8-BF89-3757A81F46B8}" destId="{037A980B-B311-4242-8739-DDBC643ECDEC}" srcOrd="4" destOrd="0" parTransId="{85FBD807-92A1-4012-A4E7-21B76EA4A276}" sibTransId="{24BF90C0-D314-4627-86CB-8DD23BD7CEFB}"/>
    <dgm:cxn modelId="{5DA0448A-E782-4973-B095-04FF4A600019}" type="presOf" srcId="{14CBD54C-6459-4011-92E1-94AA51FB071B}" destId="{A40E9A91-037E-4E78-ABDA-E4AE4BECA87C}" srcOrd="0" destOrd="0" presId="urn:microsoft.com/office/officeart/2005/8/layout/default#5"/>
    <dgm:cxn modelId="{195779B5-DA51-4B93-B881-C27E3DAC5EED}" type="presOf" srcId="{D499F7AE-1FB1-44B5-9780-C12C57E73743}" destId="{C9953518-AB77-4D18-BA6A-774E8D770700}" srcOrd="0" destOrd="0" presId="urn:microsoft.com/office/officeart/2005/8/layout/default#5"/>
    <dgm:cxn modelId="{CCB337F3-2FA6-46A4-8567-C2EDC9D5B204}" type="presOf" srcId="{C26E3293-7819-48A6-A6AE-AFD6C8154AF4}" destId="{A4C7577A-9F73-41B5-9BB8-75F9D0A0C8E0}" srcOrd="0" destOrd="0" presId="urn:microsoft.com/office/officeart/2005/8/layout/default#5"/>
    <dgm:cxn modelId="{46A8E090-87A0-455D-A6B9-A64222C97A7F}" type="presOf" srcId="{13A475FE-5498-43B1-84C7-484134C26B09}" destId="{55C4B896-869D-471F-BD3B-5F3B56D7352B}" srcOrd="0" destOrd="0" presId="urn:microsoft.com/office/officeart/2005/8/layout/default#5"/>
    <dgm:cxn modelId="{EE260733-E527-4313-A7C3-88ADF0C67727}" srcId="{602985C4-24A2-4CC8-BF89-3757A81F46B8}" destId="{14CBD54C-6459-4011-92E1-94AA51FB071B}" srcOrd="9" destOrd="0" parTransId="{191C7733-C0B2-408F-A24B-9462DBBA7B4D}" sibTransId="{E7328C1C-4932-47E6-A70D-81CB540E1B3A}"/>
    <dgm:cxn modelId="{DF27F89B-DBFF-4038-8D20-0301F57732A7}" type="presParOf" srcId="{5F612574-B9B4-4A7A-B0C4-AAFCC44971B4}" destId="{A4C7577A-9F73-41B5-9BB8-75F9D0A0C8E0}" srcOrd="0" destOrd="0" presId="urn:microsoft.com/office/officeart/2005/8/layout/default#5"/>
    <dgm:cxn modelId="{FAE451A1-B14B-479E-8A2E-688A2806BC5B}" type="presParOf" srcId="{5F612574-B9B4-4A7A-B0C4-AAFCC44971B4}" destId="{82E7CB8D-7385-414C-B620-3CDBB386CDA6}" srcOrd="1" destOrd="0" presId="urn:microsoft.com/office/officeart/2005/8/layout/default#5"/>
    <dgm:cxn modelId="{BC5BE189-A5DB-4650-8925-5BB88D45A5AA}" type="presParOf" srcId="{5F612574-B9B4-4A7A-B0C4-AAFCC44971B4}" destId="{42C06080-98B1-4DD0-8909-D3A7D625CD83}" srcOrd="2" destOrd="0" presId="urn:microsoft.com/office/officeart/2005/8/layout/default#5"/>
    <dgm:cxn modelId="{470B1995-AF2B-4C2E-A4AB-007C2AE24386}" type="presParOf" srcId="{5F612574-B9B4-4A7A-B0C4-AAFCC44971B4}" destId="{3ACE2EFA-189F-4851-97D7-25D5776FEEF7}" srcOrd="3" destOrd="0" presId="urn:microsoft.com/office/officeart/2005/8/layout/default#5"/>
    <dgm:cxn modelId="{37477F95-9827-45BE-9695-3672474869A2}" type="presParOf" srcId="{5F612574-B9B4-4A7A-B0C4-AAFCC44971B4}" destId="{55C4B896-869D-471F-BD3B-5F3B56D7352B}" srcOrd="4" destOrd="0" presId="urn:microsoft.com/office/officeart/2005/8/layout/default#5"/>
    <dgm:cxn modelId="{BD0B093A-4B1B-42D0-98A9-D642FFB73503}" type="presParOf" srcId="{5F612574-B9B4-4A7A-B0C4-AAFCC44971B4}" destId="{D7FE8EE9-BCE0-4C47-BEB7-3E9F87306845}" srcOrd="5" destOrd="0" presId="urn:microsoft.com/office/officeart/2005/8/layout/default#5"/>
    <dgm:cxn modelId="{C9EB8029-7F94-4B24-A454-A892632E0306}" type="presParOf" srcId="{5F612574-B9B4-4A7A-B0C4-AAFCC44971B4}" destId="{DB886E15-0B5C-4B0B-AD02-6CA3804539E3}" srcOrd="6" destOrd="0" presId="urn:microsoft.com/office/officeart/2005/8/layout/default#5"/>
    <dgm:cxn modelId="{68A64077-49D5-435B-ABC1-167617D1E747}" type="presParOf" srcId="{5F612574-B9B4-4A7A-B0C4-AAFCC44971B4}" destId="{D6E9E563-AFBA-4DE2-95E3-96256B6346C2}" srcOrd="7" destOrd="0" presId="urn:microsoft.com/office/officeart/2005/8/layout/default#5"/>
    <dgm:cxn modelId="{52B51AE2-E52C-4D28-A819-1324C00B40C8}" type="presParOf" srcId="{5F612574-B9B4-4A7A-B0C4-AAFCC44971B4}" destId="{E9030220-CC87-48ED-AA40-693D5CA21D8C}" srcOrd="8" destOrd="0" presId="urn:microsoft.com/office/officeart/2005/8/layout/default#5"/>
    <dgm:cxn modelId="{FF0AE766-B39F-498A-8831-F54F7965D3C0}" type="presParOf" srcId="{5F612574-B9B4-4A7A-B0C4-AAFCC44971B4}" destId="{C0E7C650-9C4A-497A-976A-32A323EF541A}" srcOrd="9" destOrd="0" presId="urn:microsoft.com/office/officeart/2005/8/layout/default#5"/>
    <dgm:cxn modelId="{A539D086-453E-44D9-B58E-4298943F3633}" type="presParOf" srcId="{5F612574-B9B4-4A7A-B0C4-AAFCC44971B4}" destId="{A18828E6-8FE7-47D8-94BE-5E858BDDDDD0}" srcOrd="10" destOrd="0" presId="urn:microsoft.com/office/officeart/2005/8/layout/default#5"/>
    <dgm:cxn modelId="{5B8157DE-202E-4932-A574-2BA2417EBAC0}" type="presParOf" srcId="{5F612574-B9B4-4A7A-B0C4-AAFCC44971B4}" destId="{6C6D5A69-5D15-48D3-9E07-6698D0341F90}" srcOrd="11" destOrd="0" presId="urn:microsoft.com/office/officeart/2005/8/layout/default#5"/>
    <dgm:cxn modelId="{5B17BD0B-20CC-4D7F-A1B0-31CF4C0A5C98}" type="presParOf" srcId="{5F612574-B9B4-4A7A-B0C4-AAFCC44971B4}" destId="{AA3F4897-ADCE-4DB2-AB12-D944356CF068}" srcOrd="12" destOrd="0" presId="urn:microsoft.com/office/officeart/2005/8/layout/default#5"/>
    <dgm:cxn modelId="{BCEC7E4A-F184-4C40-86BE-226571D9806C}" type="presParOf" srcId="{5F612574-B9B4-4A7A-B0C4-AAFCC44971B4}" destId="{B9E3A7CB-9504-481B-A067-CD0CCE12162B}" srcOrd="13" destOrd="0" presId="urn:microsoft.com/office/officeart/2005/8/layout/default#5"/>
    <dgm:cxn modelId="{4143B887-7684-4CA7-8338-8955EA14F180}" type="presParOf" srcId="{5F612574-B9B4-4A7A-B0C4-AAFCC44971B4}" destId="{DD4ECCA2-7BE2-4045-95B3-6F3CE1835EAE}" srcOrd="14" destOrd="0" presId="urn:microsoft.com/office/officeart/2005/8/layout/default#5"/>
    <dgm:cxn modelId="{47E2C4B1-C0DA-4635-AC0B-0E9DEE4092A0}" type="presParOf" srcId="{5F612574-B9B4-4A7A-B0C4-AAFCC44971B4}" destId="{CD4AA899-649F-4998-8736-1EC18FA34BE9}" srcOrd="15" destOrd="0" presId="urn:microsoft.com/office/officeart/2005/8/layout/default#5"/>
    <dgm:cxn modelId="{EE0A546F-D4D6-4E92-BBBF-E34D966B0E5D}" type="presParOf" srcId="{5F612574-B9B4-4A7A-B0C4-AAFCC44971B4}" destId="{C9953518-AB77-4D18-BA6A-774E8D770700}" srcOrd="16" destOrd="0" presId="urn:microsoft.com/office/officeart/2005/8/layout/default#5"/>
    <dgm:cxn modelId="{8044BC5A-357C-4D88-B96A-BB14DDC1A4FB}" type="presParOf" srcId="{5F612574-B9B4-4A7A-B0C4-AAFCC44971B4}" destId="{4D3AD8BB-D857-4AE2-BD04-E36FD555BBCF}" srcOrd="17" destOrd="0" presId="urn:microsoft.com/office/officeart/2005/8/layout/default#5"/>
    <dgm:cxn modelId="{5F5E84D5-78E1-4154-99BC-D30AB79D020D}" type="presParOf" srcId="{5F612574-B9B4-4A7A-B0C4-AAFCC44971B4}" destId="{A40E9A91-037E-4E78-ABDA-E4AE4BECA87C}" srcOrd="18" destOrd="0" presId="urn:microsoft.com/office/officeart/2005/8/layout/default#5"/>
    <dgm:cxn modelId="{B613944B-C99F-4158-9AB8-D9BF28646F45}" type="presParOf" srcId="{5F612574-B9B4-4A7A-B0C4-AAFCC44971B4}" destId="{9041D5BB-789F-4812-ABA6-12F41E5724F8}" srcOrd="19" destOrd="0" presId="urn:microsoft.com/office/officeart/2005/8/layout/default#5"/>
    <dgm:cxn modelId="{690BB811-3D73-4BE2-8DDC-6F10093CE570}" type="presParOf" srcId="{5F612574-B9B4-4A7A-B0C4-AAFCC44971B4}" destId="{506E2CA5-85AE-4E08-858A-2D8B04B9E084}" srcOrd="20"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C97D2C-3A31-4409-A0A4-C52029A985A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5627892-669E-478F-95BC-21694B4C5DFF}">
      <dgm:prSet phldrT="[Text]" custT="1"/>
      <dgm:spPr/>
      <dgm:t>
        <a:bodyPr/>
        <a:lstStyle/>
        <a:p>
          <a:r>
            <a:rPr lang="en-US" sz="2800" dirty="0"/>
            <a:t>CLOUDBURSTING</a:t>
          </a:r>
        </a:p>
      </dgm:t>
    </dgm:pt>
    <dgm:pt modelId="{296C9A0B-5A5F-4511-9818-97B00F315AD0}" type="parTrans" cxnId="{47D39880-74C5-4CFB-B12A-77C9FA07170F}">
      <dgm:prSet/>
      <dgm:spPr/>
      <dgm:t>
        <a:bodyPr/>
        <a:lstStyle/>
        <a:p>
          <a:endParaRPr lang="en-US"/>
        </a:p>
      </dgm:t>
    </dgm:pt>
    <dgm:pt modelId="{B56AF058-89DF-4B7E-AE00-C8D491AD7922}" type="sibTrans" cxnId="{47D39880-74C5-4CFB-B12A-77C9FA07170F}">
      <dgm:prSet/>
      <dgm:spPr/>
      <dgm:t>
        <a:bodyPr/>
        <a:lstStyle/>
        <a:p>
          <a:endParaRPr lang="en-US"/>
        </a:p>
      </dgm:t>
    </dgm:pt>
    <dgm:pt modelId="{837582F1-F41A-4749-AF4E-F611A31AA14D}">
      <dgm:prSet phldrT="[Text]" custT="1"/>
      <dgm:spPr/>
      <dgm:t>
        <a:bodyPr/>
        <a:lstStyle/>
        <a:p>
          <a:r>
            <a:rPr lang="en-US" sz="2000" dirty="0"/>
            <a:t>Use of cloud computing to provide excess capacity during periods of spiking demand.</a:t>
          </a:r>
        </a:p>
      </dgm:t>
    </dgm:pt>
    <dgm:pt modelId="{046818CA-9BBD-4F28-AF8D-6573002C42EA}" type="parTrans" cxnId="{961A196A-0B7C-4EF8-BD66-1F64A1165965}">
      <dgm:prSet/>
      <dgm:spPr/>
      <dgm:t>
        <a:bodyPr/>
        <a:lstStyle/>
        <a:p>
          <a:endParaRPr lang="en-US"/>
        </a:p>
      </dgm:t>
    </dgm:pt>
    <dgm:pt modelId="{96891AD5-CFE7-4104-A71A-E0597CB330A2}" type="sibTrans" cxnId="{961A196A-0B7C-4EF8-BD66-1F64A1165965}">
      <dgm:prSet/>
      <dgm:spPr/>
      <dgm:t>
        <a:bodyPr/>
        <a:lstStyle/>
        <a:p>
          <a:endParaRPr lang="en-US"/>
        </a:p>
      </dgm:t>
    </dgm:pt>
    <dgm:pt modelId="{CC62F80E-3203-4BC3-9155-5D2CBE43FCDD}">
      <dgm:prSet phldrT="[Text]" custT="1"/>
      <dgm:spPr/>
      <dgm:t>
        <a:bodyPr/>
        <a:lstStyle/>
        <a:p>
          <a:r>
            <a:rPr lang="en-US" sz="2800" dirty="0"/>
            <a:t>BLACK SWANS</a:t>
          </a:r>
        </a:p>
      </dgm:t>
    </dgm:pt>
    <dgm:pt modelId="{20C58E9D-3CB8-45E6-8EDE-A11AEAC71B17}" type="parTrans" cxnId="{3C519D7F-0E28-40BE-B937-C6190B269AA2}">
      <dgm:prSet/>
      <dgm:spPr/>
      <dgm:t>
        <a:bodyPr/>
        <a:lstStyle/>
        <a:p>
          <a:endParaRPr lang="en-US"/>
        </a:p>
      </dgm:t>
    </dgm:pt>
    <dgm:pt modelId="{E45B589D-6A87-46B3-AC6B-C3F5A043522D}" type="sibTrans" cxnId="{3C519D7F-0E28-40BE-B937-C6190B269AA2}">
      <dgm:prSet/>
      <dgm:spPr/>
      <dgm:t>
        <a:bodyPr/>
        <a:lstStyle/>
        <a:p>
          <a:endParaRPr lang="en-US"/>
        </a:p>
      </dgm:t>
    </dgm:pt>
    <dgm:pt modelId="{1DC50FDE-635C-4DC0-8521-57CF3641240B}">
      <dgm:prSet phldrT="[Text]" custT="1"/>
      <dgm:spPr/>
      <dgm:t>
        <a:bodyPr/>
        <a:lstStyle/>
        <a:p>
          <a:r>
            <a:rPr lang="en-US" sz="2000" dirty="0"/>
            <a:t>Events that cannot be predicted but can cause an impact.</a:t>
          </a:r>
        </a:p>
      </dgm:t>
    </dgm:pt>
    <dgm:pt modelId="{D56733BF-5353-49E2-B716-BB34F5D8551A}" type="parTrans" cxnId="{89A45747-C2C5-4F3E-AAB1-45049542229D}">
      <dgm:prSet/>
      <dgm:spPr/>
      <dgm:t>
        <a:bodyPr/>
        <a:lstStyle/>
        <a:p>
          <a:endParaRPr lang="en-US"/>
        </a:p>
      </dgm:t>
    </dgm:pt>
    <dgm:pt modelId="{A580002B-BC8F-4983-ABF0-1077256B68F6}" type="sibTrans" cxnId="{89A45747-C2C5-4F3E-AAB1-45049542229D}">
      <dgm:prSet/>
      <dgm:spPr/>
      <dgm:t>
        <a:bodyPr/>
        <a:lstStyle/>
        <a:p>
          <a:endParaRPr lang="en-US"/>
        </a:p>
      </dgm:t>
    </dgm:pt>
    <dgm:pt modelId="{78F6E948-52D3-4133-AC0F-965DAC88852B}">
      <dgm:prSet custT="1"/>
      <dgm:spPr/>
      <dgm:t>
        <a:bodyPr/>
        <a:lstStyle/>
        <a:p>
          <a:r>
            <a:rPr lang="en-US" sz="2000" dirty="0"/>
            <a:t>It is a scalability solution that is provided as an overflow service, kicking in as needed.</a:t>
          </a:r>
        </a:p>
      </dgm:t>
    </dgm:pt>
    <dgm:pt modelId="{00B010F4-9B0E-472D-9E44-7AE9BE435D59}" type="parTrans" cxnId="{0B5B3E6E-99C5-4E7F-9837-0E6C51E8996A}">
      <dgm:prSet/>
      <dgm:spPr/>
      <dgm:t>
        <a:bodyPr/>
        <a:lstStyle/>
        <a:p>
          <a:endParaRPr lang="en-US"/>
        </a:p>
      </dgm:t>
    </dgm:pt>
    <dgm:pt modelId="{5DD49EC1-B32A-44BD-ABB6-1E66209B30BB}" type="sibTrans" cxnId="{0B5B3E6E-99C5-4E7F-9837-0E6C51E8996A}">
      <dgm:prSet/>
      <dgm:spPr/>
      <dgm:t>
        <a:bodyPr/>
        <a:lstStyle/>
        <a:p>
          <a:endParaRPr lang="en-US"/>
        </a:p>
      </dgm:t>
    </dgm:pt>
    <dgm:pt modelId="{D7BC25A1-7063-4D0A-80A5-50FC667EA778}">
      <dgm:prSet custT="1"/>
      <dgm:spPr/>
      <dgm:t>
        <a:bodyPr/>
        <a:lstStyle/>
        <a:p>
          <a:r>
            <a:rPr lang="en-US" sz="2000" dirty="0"/>
            <a:t>Scalable computing resources can help a firm deal with spiking impact from Black swan events.</a:t>
          </a:r>
        </a:p>
      </dgm:t>
    </dgm:pt>
    <dgm:pt modelId="{5E338BF4-AC03-49AE-BC58-BF8D057F4357}" type="parTrans" cxnId="{ACA21905-2781-4A5D-AE75-BBCE565EA6BB}">
      <dgm:prSet/>
      <dgm:spPr/>
      <dgm:t>
        <a:bodyPr/>
        <a:lstStyle/>
        <a:p>
          <a:endParaRPr lang="en-US"/>
        </a:p>
      </dgm:t>
    </dgm:pt>
    <dgm:pt modelId="{33D61C85-0AA8-4BDF-9826-89A993DBC6C9}" type="sibTrans" cxnId="{ACA21905-2781-4A5D-AE75-BBCE565EA6BB}">
      <dgm:prSet/>
      <dgm:spPr/>
      <dgm:t>
        <a:bodyPr/>
        <a:lstStyle/>
        <a:p>
          <a:endParaRPr lang="en-US"/>
        </a:p>
      </dgm:t>
    </dgm:pt>
    <dgm:pt modelId="{FD7A8840-36AE-4BF0-9F0B-5C335CD47873}" type="pres">
      <dgm:prSet presAssocID="{0DC97D2C-3A31-4409-A0A4-C52029A985A5}" presName="linear" presStyleCnt="0">
        <dgm:presLayoutVars>
          <dgm:animLvl val="lvl"/>
          <dgm:resizeHandles val="exact"/>
        </dgm:presLayoutVars>
      </dgm:prSet>
      <dgm:spPr/>
      <dgm:t>
        <a:bodyPr/>
        <a:lstStyle/>
        <a:p>
          <a:endParaRPr lang="en-US"/>
        </a:p>
      </dgm:t>
    </dgm:pt>
    <dgm:pt modelId="{45577F27-231A-40CA-A315-6EACC9CD2065}" type="pres">
      <dgm:prSet presAssocID="{25627892-669E-478F-95BC-21694B4C5DFF}" presName="parentText" presStyleLbl="node1" presStyleIdx="0" presStyleCnt="2">
        <dgm:presLayoutVars>
          <dgm:chMax val="0"/>
          <dgm:bulletEnabled val="1"/>
        </dgm:presLayoutVars>
      </dgm:prSet>
      <dgm:spPr/>
      <dgm:t>
        <a:bodyPr/>
        <a:lstStyle/>
        <a:p>
          <a:endParaRPr lang="en-US"/>
        </a:p>
      </dgm:t>
    </dgm:pt>
    <dgm:pt modelId="{C3F78398-FD87-4BF5-89C7-B3759EF4EE9D}" type="pres">
      <dgm:prSet presAssocID="{25627892-669E-478F-95BC-21694B4C5DFF}" presName="childText" presStyleLbl="revTx" presStyleIdx="0" presStyleCnt="2">
        <dgm:presLayoutVars>
          <dgm:bulletEnabled val="1"/>
        </dgm:presLayoutVars>
      </dgm:prSet>
      <dgm:spPr/>
      <dgm:t>
        <a:bodyPr/>
        <a:lstStyle/>
        <a:p>
          <a:endParaRPr lang="en-US"/>
        </a:p>
      </dgm:t>
    </dgm:pt>
    <dgm:pt modelId="{8045D3D6-2AB7-49FF-B513-F27D1ABD707E}" type="pres">
      <dgm:prSet presAssocID="{CC62F80E-3203-4BC3-9155-5D2CBE43FCDD}" presName="parentText" presStyleLbl="node1" presStyleIdx="1" presStyleCnt="2">
        <dgm:presLayoutVars>
          <dgm:chMax val="0"/>
          <dgm:bulletEnabled val="1"/>
        </dgm:presLayoutVars>
      </dgm:prSet>
      <dgm:spPr/>
      <dgm:t>
        <a:bodyPr/>
        <a:lstStyle/>
        <a:p>
          <a:endParaRPr lang="en-US"/>
        </a:p>
      </dgm:t>
    </dgm:pt>
    <dgm:pt modelId="{B0EC7F43-C9C5-410C-8148-3E46EECF96E1}" type="pres">
      <dgm:prSet presAssocID="{CC62F80E-3203-4BC3-9155-5D2CBE43FCDD}" presName="childText" presStyleLbl="revTx" presStyleIdx="1" presStyleCnt="2">
        <dgm:presLayoutVars>
          <dgm:bulletEnabled val="1"/>
        </dgm:presLayoutVars>
      </dgm:prSet>
      <dgm:spPr/>
      <dgm:t>
        <a:bodyPr/>
        <a:lstStyle/>
        <a:p>
          <a:endParaRPr lang="en-US"/>
        </a:p>
      </dgm:t>
    </dgm:pt>
  </dgm:ptLst>
  <dgm:cxnLst>
    <dgm:cxn modelId="{62FB5D5F-A796-4850-97B8-2C87D5500F48}" type="presOf" srcId="{25627892-669E-478F-95BC-21694B4C5DFF}" destId="{45577F27-231A-40CA-A315-6EACC9CD2065}" srcOrd="0" destOrd="0" presId="urn:microsoft.com/office/officeart/2005/8/layout/vList2"/>
    <dgm:cxn modelId="{ACA21905-2781-4A5D-AE75-BBCE565EA6BB}" srcId="{1DC50FDE-635C-4DC0-8521-57CF3641240B}" destId="{D7BC25A1-7063-4D0A-80A5-50FC667EA778}" srcOrd="0" destOrd="0" parTransId="{5E338BF4-AC03-49AE-BC58-BF8D057F4357}" sibTransId="{33D61C85-0AA8-4BDF-9826-89A993DBC6C9}"/>
    <dgm:cxn modelId="{3C519D7F-0E28-40BE-B937-C6190B269AA2}" srcId="{0DC97D2C-3A31-4409-A0A4-C52029A985A5}" destId="{CC62F80E-3203-4BC3-9155-5D2CBE43FCDD}" srcOrd="1" destOrd="0" parTransId="{20C58E9D-3CB8-45E6-8EDE-A11AEAC71B17}" sibTransId="{E45B589D-6A87-46B3-AC6B-C3F5A043522D}"/>
    <dgm:cxn modelId="{0B5B3E6E-99C5-4E7F-9837-0E6C51E8996A}" srcId="{837582F1-F41A-4749-AF4E-F611A31AA14D}" destId="{78F6E948-52D3-4133-AC0F-965DAC88852B}" srcOrd="0" destOrd="0" parTransId="{00B010F4-9B0E-472D-9E44-7AE9BE435D59}" sibTransId="{5DD49EC1-B32A-44BD-ABB6-1E66209B30BB}"/>
    <dgm:cxn modelId="{5FF7750B-5F8C-4152-B16A-A7C13E34037A}" type="presOf" srcId="{78F6E948-52D3-4133-AC0F-965DAC88852B}" destId="{C3F78398-FD87-4BF5-89C7-B3759EF4EE9D}" srcOrd="0" destOrd="1" presId="urn:microsoft.com/office/officeart/2005/8/layout/vList2"/>
    <dgm:cxn modelId="{47D39880-74C5-4CFB-B12A-77C9FA07170F}" srcId="{0DC97D2C-3A31-4409-A0A4-C52029A985A5}" destId="{25627892-669E-478F-95BC-21694B4C5DFF}" srcOrd="0" destOrd="0" parTransId="{296C9A0B-5A5F-4511-9818-97B00F315AD0}" sibTransId="{B56AF058-89DF-4B7E-AE00-C8D491AD7922}"/>
    <dgm:cxn modelId="{89A45747-C2C5-4F3E-AAB1-45049542229D}" srcId="{CC62F80E-3203-4BC3-9155-5D2CBE43FCDD}" destId="{1DC50FDE-635C-4DC0-8521-57CF3641240B}" srcOrd="0" destOrd="0" parTransId="{D56733BF-5353-49E2-B716-BB34F5D8551A}" sibTransId="{A580002B-BC8F-4983-ABF0-1077256B68F6}"/>
    <dgm:cxn modelId="{EE475079-54C9-4922-932F-194270AF9F8B}" type="presOf" srcId="{D7BC25A1-7063-4D0A-80A5-50FC667EA778}" destId="{B0EC7F43-C9C5-410C-8148-3E46EECF96E1}" srcOrd="0" destOrd="1" presId="urn:microsoft.com/office/officeart/2005/8/layout/vList2"/>
    <dgm:cxn modelId="{1AD808CB-DC38-4B0B-BD98-C105B42511DB}" type="presOf" srcId="{1DC50FDE-635C-4DC0-8521-57CF3641240B}" destId="{B0EC7F43-C9C5-410C-8148-3E46EECF96E1}" srcOrd="0" destOrd="0" presId="urn:microsoft.com/office/officeart/2005/8/layout/vList2"/>
    <dgm:cxn modelId="{961A196A-0B7C-4EF8-BD66-1F64A1165965}" srcId="{25627892-669E-478F-95BC-21694B4C5DFF}" destId="{837582F1-F41A-4749-AF4E-F611A31AA14D}" srcOrd="0" destOrd="0" parTransId="{046818CA-9BBD-4F28-AF8D-6573002C42EA}" sibTransId="{96891AD5-CFE7-4104-A71A-E0597CB330A2}"/>
    <dgm:cxn modelId="{F7B95DA8-B80B-439B-A3D8-DB7DFD97A308}" type="presOf" srcId="{837582F1-F41A-4749-AF4E-F611A31AA14D}" destId="{C3F78398-FD87-4BF5-89C7-B3759EF4EE9D}" srcOrd="0" destOrd="0" presId="urn:microsoft.com/office/officeart/2005/8/layout/vList2"/>
    <dgm:cxn modelId="{A86E56FD-C05A-4F71-AF78-41F80556C635}" type="presOf" srcId="{0DC97D2C-3A31-4409-A0A4-C52029A985A5}" destId="{FD7A8840-36AE-4BF0-9F0B-5C335CD47873}" srcOrd="0" destOrd="0" presId="urn:microsoft.com/office/officeart/2005/8/layout/vList2"/>
    <dgm:cxn modelId="{110CCCC1-B193-4E16-B41D-73BB02F0167A}" type="presOf" srcId="{CC62F80E-3203-4BC3-9155-5D2CBE43FCDD}" destId="{8045D3D6-2AB7-49FF-B513-F27D1ABD707E}" srcOrd="0" destOrd="0" presId="urn:microsoft.com/office/officeart/2005/8/layout/vList2"/>
    <dgm:cxn modelId="{DDB3C143-F910-4F63-9389-B52C992B5366}" type="presParOf" srcId="{FD7A8840-36AE-4BF0-9F0B-5C335CD47873}" destId="{45577F27-231A-40CA-A315-6EACC9CD2065}" srcOrd="0" destOrd="0" presId="urn:microsoft.com/office/officeart/2005/8/layout/vList2"/>
    <dgm:cxn modelId="{35AA55A5-2F5E-433E-A04D-6EE3429FC557}" type="presParOf" srcId="{FD7A8840-36AE-4BF0-9F0B-5C335CD47873}" destId="{C3F78398-FD87-4BF5-89C7-B3759EF4EE9D}" srcOrd="1" destOrd="0" presId="urn:microsoft.com/office/officeart/2005/8/layout/vList2"/>
    <dgm:cxn modelId="{B417821F-01F2-4FDF-BA32-0EC6F7BC4794}" type="presParOf" srcId="{FD7A8840-36AE-4BF0-9F0B-5C335CD47873}" destId="{8045D3D6-2AB7-49FF-B513-F27D1ABD707E}" srcOrd="2" destOrd="0" presId="urn:microsoft.com/office/officeart/2005/8/layout/vList2"/>
    <dgm:cxn modelId="{3459B81E-31E0-4A4A-AFF5-6684AA226F6F}" type="presParOf" srcId="{FD7A8840-36AE-4BF0-9F0B-5C335CD47873}" destId="{B0EC7F43-C9C5-410C-8148-3E46EECF96E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888235-4F46-4A82-9B76-5B9D5F77BD80}" type="doc">
      <dgm:prSet loTypeId="urn:microsoft.com/office/officeart/2005/8/layout/default#6" loCatId="list" qsTypeId="urn:microsoft.com/office/officeart/2005/8/quickstyle/simple1" qsCatId="simple" csTypeId="urn:microsoft.com/office/officeart/2005/8/colors/accent6_3" csCatId="accent6" phldr="1"/>
      <dgm:spPr/>
      <dgm:t>
        <a:bodyPr/>
        <a:lstStyle/>
        <a:p>
          <a:endParaRPr lang="en-US"/>
        </a:p>
      </dgm:t>
    </dgm:pt>
    <dgm:pt modelId="{47B318F2-B41A-4BF1-9E1A-D4C740C630B2}">
      <dgm:prSet phldrT="[Text]"/>
      <dgm:spPr/>
      <dgm:t>
        <a:bodyPr/>
        <a:lstStyle/>
        <a:p>
          <a:r>
            <a:rPr lang="en-US" dirty="0"/>
            <a:t>COMPETITIVE ADVANTAGE</a:t>
          </a:r>
        </a:p>
      </dgm:t>
    </dgm:pt>
    <dgm:pt modelId="{D70B5F6F-D1DF-444B-A54C-B15A90730B04}" type="parTrans" cxnId="{40039BAB-46C1-4B83-A6F2-CE8E5911520F}">
      <dgm:prSet/>
      <dgm:spPr/>
      <dgm:t>
        <a:bodyPr/>
        <a:lstStyle/>
        <a:p>
          <a:endParaRPr lang="en-US"/>
        </a:p>
      </dgm:t>
    </dgm:pt>
    <dgm:pt modelId="{1B8372D9-BDA7-4F84-8433-05C2CFE61EC9}" type="sibTrans" cxnId="{40039BAB-46C1-4B83-A6F2-CE8E5911520F}">
      <dgm:prSet/>
      <dgm:spPr/>
      <dgm:t>
        <a:bodyPr/>
        <a:lstStyle/>
        <a:p>
          <a:endParaRPr lang="en-US"/>
        </a:p>
      </dgm:t>
    </dgm:pt>
    <dgm:pt modelId="{45C09255-86F2-4EAF-950D-CB9ACB621EA3}">
      <dgm:prSet phldrT="[Text]"/>
      <dgm:spPr/>
      <dgm:t>
        <a:bodyPr/>
        <a:lstStyle/>
        <a:p>
          <a:r>
            <a:rPr lang="en-US" dirty="0"/>
            <a:t>SECURITY</a:t>
          </a:r>
        </a:p>
      </dgm:t>
    </dgm:pt>
    <dgm:pt modelId="{AFA5A751-C4A0-4B09-9F70-5E55FD3D1D96}" type="parTrans" cxnId="{20FB6EF3-4BBB-40ED-98F4-FD952815EF28}">
      <dgm:prSet/>
      <dgm:spPr/>
      <dgm:t>
        <a:bodyPr/>
        <a:lstStyle/>
        <a:p>
          <a:endParaRPr lang="en-US"/>
        </a:p>
      </dgm:t>
    </dgm:pt>
    <dgm:pt modelId="{974A68AA-5394-4C81-9AAF-3764F78CAF5A}" type="sibTrans" cxnId="{20FB6EF3-4BBB-40ED-98F4-FD952815EF28}">
      <dgm:prSet/>
      <dgm:spPr/>
      <dgm:t>
        <a:bodyPr/>
        <a:lstStyle/>
        <a:p>
          <a:endParaRPr lang="en-US"/>
        </a:p>
      </dgm:t>
    </dgm:pt>
    <dgm:pt modelId="{A9A349E8-4ACE-40A6-A394-2C3FE186C21D}">
      <dgm:prSet phldrT="[Text]"/>
      <dgm:spPr/>
      <dgm:t>
        <a:bodyPr/>
        <a:lstStyle/>
        <a:p>
          <a:r>
            <a:rPr lang="en-US" dirty="0"/>
            <a:t>LEGAL AND COMPLIANCE REQUIREMENTS</a:t>
          </a:r>
        </a:p>
      </dgm:t>
    </dgm:pt>
    <dgm:pt modelId="{79B1273D-C00E-45FF-8A24-0D55780122D5}" type="parTrans" cxnId="{E3A2B245-81D0-4292-A281-CBE93B1B3237}">
      <dgm:prSet/>
      <dgm:spPr/>
      <dgm:t>
        <a:bodyPr/>
        <a:lstStyle/>
        <a:p>
          <a:endParaRPr lang="en-US"/>
        </a:p>
      </dgm:t>
    </dgm:pt>
    <dgm:pt modelId="{08069CEF-3C5A-423C-9ECB-7BA42CECA36B}" type="sibTrans" cxnId="{E3A2B245-81D0-4292-A281-CBE93B1B3237}">
      <dgm:prSet/>
      <dgm:spPr/>
      <dgm:t>
        <a:bodyPr/>
        <a:lstStyle/>
        <a:p>
          <a:endParaRPr lang="en-US"/>
        </a:p>
      </dgm:t>
    </dgm:pt>
    <dgm:pt modelId="{752D9222-0409-4AF2-BC41-210426F41009}">
      <dgm:prSet phldrT="[Text]"/>
      <dgm:spPr/>
      <dgm:t>
        <a:bodyPr/>
        <a:lstStyle/>
        <a:p>
          <a:r>
            <a:rPr lang="en-US" dirty="0"/>
            <a:t>SKILL, EXPERTISE, AND AVAILABLE LABOR</a:t>
          </a:r>
        </a:p>
      </dgm:t>
    </dgm:pt>
    <dgm:pt modelId="{8EAD58C7-C4DE-4764-BF55-EF77F1E84A6C}" type="parTrans" cxnId="{5D289AFE-88EF-46F3-B929-2BFDEBF9FDDB}">
      <dgm:prSet/>
      <dgm:spPr/>
      <dgm:t>
        <a:bodyPr/>
        <a:lstStyle/>
        <a:p>
          <a:endParaRPr lang="en-US"/>
        </a:p>
      </dgm:t>
    </dgm:pt>
    <dgm:pt modelId="{AD9F8A0D-4FE3-4B6E-A020-0A5E1EB70F64}" type="sibTrans" cxnId="{5D289AFE-88EF-46F3-B929-2BFDEBF9FDDB}">
      <dgm:prSet/>
      <dgm:spPr/>
      <dgm:t>
        <a:bodyPr/>
        <a:lstStyle/>
        <a:p>
          <a:endParaRPr lang="en-US"/>
        </a:p>
      </dgm:t>
    </dgm:pt>
    <dgm:pt modelId="{6DEFFF45-A2A9-4EE9-A2F7-E49D09EF5D7D}">
      <dgm:prSet phldrT="[Text]"/>
      <dgm:spPr/>
      <dgm:t>
        <a:bodyPr/>
        <a:lstStyle/>
        <a:p>
          <a:r>
            <a:rPr lang="en-US" dirty="0"/>
            <a:t>COST AND TIME</a:t>
          </a:r>
        </a:p>
      </dgm:t>
    </dgm:pt>
    <dgm:pt modelId="{233C1552-E2CE-4C2F-AFD6-8804913E6A98}" type="parTrans" cxnId="{7DC2D4D2-55CA-46FE-A762-5C1AA9D5E5A1}">
      <dgm:prSet/>
      <dgm:spPr/>
      <dgm:t>
        <a:bodyPr/>
        <a:lstStyle/>
        <a:p>
          <a:endParaRPr lang="en-US"/>
        </a:p>
      </dgm:t>
    </dgm:pt>
    <dgm:pt modelId="{8F3A931D-B795-4B47-8BDD-907A1DB9D298}" type="sibTrans" cxnId="{7DC2D4D2-55CA-46FE-A762-5C1AA9D5E5A1}">
      <dgm:prSet/>
      <dgm:spPr/>
      <dgm:t>
        <a:bodyPr/>
        <a:lstStyle/>
        <a:p>
          <a:endParaRPr lang="en-US"/>
        </a:p>
      </dgm:t>
    </dgm:pt>
    <dgm:pt modelId="{3A0FC5D6-6DA2-4A17-B214-AA261551B531}">
      <dgm:prSet/>
      <dgm:spPr/>
      <dgm:t>
        <a:bodyPr/>
        <a:lstStyle/>
        <a:p>
          <a:r>
            <a:rPr lang="en-US" dirty="0"/>
            <a:t>VENDOR ISSUES</a:t>
          </a:r>
        </a:p>
      </dgm:t>
    </dgm:pt>
    <dgm:pt modelId="{F59D5D9E-8A29-4245-9B63-3F21A6E16B15}" type="parTrans" cxnId="{35FDBF7C-F20D-4572-97F9-1C5FD6A2EE8F}">
      <dgm:prSet/>
      <dgm:spPr/>
      <dgm:t>
        <a:bodyPr/>
        <a:lstStyle/>
        <a:p>
          <a:endParaRPr lang="en-US"/>
        </a:p>
      </dgm:t>
    </dgm:pt>
    <dgm:pt modelId="{1B9A16C4-CAD3-40BE-9417-1A1CDAA6AF2D}" type="sibTrans" cxnId="{35FDBF7C-F20D-4572-97F9-1C5FD6A2EE8F}">
      <dgm:prSet/>
      <dgm:spPr/>
      <dgm:t>
        <a:bodyPr/>
        <a:lstStyle/>
        <a:p>
          <a:endParaRPr lang="en-US"/>
        </a:p>
      </dgm:t>
    </dgm:pt>
    <dgm:pt modelId="{AAF0F8B6-1E8F-497A-8FAE-F4D3B760C785}" type="pres">
      <dgm:prSet presAssocID="{99888235-4F46-4A82-9B76-5B9D5F77BD80}" presName="diagram" presStyleCnt="0">
        <dgm:presLayoutVars>
          <dgm:dir/>
          <dgm:resizeHandles val="exact"/>
        </dgm:presLayoutVars>
      </dgm:prSet>
      <dgm:spPr/>
      <dgm:t>
        <a:bodyPr/>
        <a:lstStyle/>
        <a:p>
          <a:endParaRPr lang="en-US"/>
        </a:p>
      </dgm:t>
    </dgm:pt>
    <dgm:pt modelId="{6CA799F3-571D-4B20-8A26-DC863E8246A4}" type="pres">
      <dgm:prSet presAssocID="{47B318F2-B41A-4BF1-9E1A-D4C740C630B2}" presName="node" presStyleLbl="node1" presStyleIdx="0" presStyleCnt="6">
        <dgm:presLayoutVars>
          <dgm:bulletEnabled val="1"/>
        </dgm:presLayoutVars>
      </dgm:prSet>
      <dgm:spPr>
        <a:prstGeom prst="roundRect">
          <a:avLst/>
        </a:prstGeom>
      </dgm:spPr>
      <dgm:t>
        <a:bodyPr/>
        <a:lstStyle/>
        <a:p>
          <a:endParaRPr lang="en-US"/>
        </a:p>
      </dgm:t>
    </dgm:pt>
    <dgm:pt modelId="{26EBA757-3980-4E0F-9A15-27E200CCDED6}" type="pres">
      <dgm:prSet presAssocID="{1B8372D9-BDA7-4F84-8433-05C2CFE61EC9}" presName="sibTrans" presStyleCnt="0"/>
      <dgm:spPr/>
    </dgm:pt>
    <dgm:pt modelId="{B569334B-DFE2-4EDD-BDF3-307701232E91}" type="pres">
      <dgm:prSet presAssocID="{45C09255-86F2-4EAF-950D-CB9ACB621EA3}" presName="node" presStyleLbl="node1" presStyleIdx="1" presStyleCnt="6">
        <dgm:presLayoutVars>
          <dgm:bulletEnabled val="1"/>
        </dgm:presLayoutVars>
      </dgm:prSet>
      <dgm:spPr>
        <a:prstGeom prst="roundRect">
          <a:avLst/>
        </a:prstGeom>
      </dgm:spPr>
      <dgm:t>
        <a:bodyPr/>
        <a:lstStyle/>
        <a:p>
          <a:endParaRPr lang="en-US"/>
        </a:p>
      </dgm:t>
    </dgm:pt>
    <dgm:pt modelId="{0520FAA8-6F96-4EB1-8A24-D43C2773A546}" type="pres">
      <dgm:prSet presAssocID="{974A68AA-5394-4C81-9AAF-3764F78CAF5A}" presName="sibTrans" presStyleCnt="0"/>
      <dgm:spPr/>
    </dgm:pt>
    <dgm:pt modelId="{B31AE2C6-1BCD-4524-B1C5-3EDBACC8675F}" type="pres">
      <dgm:prSet presAssocID="{A9A349E8-4ACE-40A6-A394-2C3FE186C21D}" presName="node" presStyleLbl="node1" presStyleIdx="2" presStyleCnt="6">
        <dgm:presLayoutVars>
          <dgm:bulletEnabled val="1"/>
        </dgm:presLayoutVars>
      </dgm:prSet>
      <dgm:spPr>
        <a:prstGeom prst="roundRect">
          <a:avLst/>
        </a:prstGeom>
      </dgm:spPr>
      <dgm:t>
        <a:bodyPr/>
        <a:lstStyle/>
        <a:p>
          <a:endParaRPr lang="en-US"/>
        </a:p>
      </dgm:t>
    </dgm:pt>
    <dgm:pt modelId="{D7916A12-16F5-40C4-95CE-98F7CB0DECD4}" type="pres">
      <dgm:prSet presAssocID="{08069CEF-3C5A-423C-9ECB-7BA42CECA36B}" presName="sibTrans" presStyleCnt="0"/>
      <dgm:spPr/>
    </dgm:pt>
    <dgm:pt modelId="{4D1582CE-AAF2-481C-8B41-89EDD9193E30}" type="pres">
      <dgm:prSet presAssocID="{752D9222-0409-4AF2-BC41-210426F41009}" presName="node" presStyleLbl="node1" presStyleIdx="3" presStyleCnt="6">
        <dgm:presLayoutVars>
          <dgm:bulletEnabled val="1"/>
        </dgm:presLayoutVars>
      </dgm:prSet>
      <dgm:spPr>
        <a:prstGeom prst="roundRect">
          <a:avLst/>
        </a:prstGeom>
      </dgm:spPr>
      <dgm:t>
        <a:bodyPr/>
        <a:lstStyle/>
        <a:p>
          <a:endParaRPr lang="en-US"/>
        </a:p>
      </dgm:t>
    </dgm:pt>
    <dgm:pt modelId="{85A4437D-F955-4C73-ACEF-4E46F6D85EC0}" type="pres">
      <dgm:prSet presAssocID="{AD9F8A0D-4FE3-4B6E-A020-0A5E1EB70F64}" presName="sibTrans" presStyleCnt="0"/>
      <dgm:spPr/>
    </dgm:pt>
    <dgm:pt modelId="{87B73A5F-C0D0-42F9-9635-6D02AE27D708}" type="pres">
      <dgm:prSet presAssocID="{6DEFFF45-A2A9-4EE9-A2F7-E49D09EF5D7D}" presName="node" presStyleLbl="node1" presStyleIdx="4" presStyleCnt="6">
        <dgm:presLayoutVars>
          <dgm:bulletEnabled val="1"/>
        </dgm:presLayoutVars>
      </dgm:prSet>
      <dgm:spPr>
        <a:prstGeom prst="roundRect">
          <a:avLst/>
        </a:prstGeom>
      </dgm:spPr>
      <dgm:t>
        <a:bodyPr/>
        <a:lstStyle/>
        <a:p>
          <a:endParaRPr lang="en-US"/>
        </a:p>
      </dgm:t>
    </dgm:pt>
    <dgm:pt modelId="{EEC65D75-0546-4347-B606-C96DEC19CAEE}" type="pres">
      <dgm:prSet presAssocID="{8F3A931D-B795-4B47-8BDD-907A1DB9D298}" presName="sibTrans" presStyleCnt="0"/>
      <dgm:spPr/>
    </dgm:pt>
    <dgm:pt modelId="{628A8EAF-E916-483D-9433-A55164DCE3C3}" type="pres">
      <dgm:prSet presAssocID="{3A0FC5D6-6DA2-4A17-B214-AA261551B531}" presName="node" presStyleLbl="node1" presStyleIdx="5" presStyleCnt="6">
        <dgm:presLayoutVars>
          <dgm:bulletEnabled val="1"/>
        </dgm:presLayoutVars>
      </dgm:prSet>
      <dgm:spPr>
        <a:prstGeom prst="roundRect">
          <a:avLst/>
        </a:prstGeom>
      </dgm:spPr>
      <dgm:t>
        <a:bodyPr/>
        <a:lstStyle/>
        <a:p>
          <a:endParaRPr lang="en-US"/>
        </a:p>
      </dgm:t>
    </dgm:pt>
  </dgm:ptLst>
  <dgm:cxnLst>
    <dgm:cxn modelId="{35FDBF7C-F20D-4572-97F9-1C5FD6A2EE8F}" srcId="{99888235-4F46-4A82-9B76-5B9D5F77BD80}" destId="{3A0FC5D6-6DA2-4A17-B214-AA261551B531}" srcOrd="5" destOrd="0" parTransId="{F59D5D9E-8A29-4245-9B63-3F21A6E16B15}" sibTransId="{1B9A16C4-CAD3-40BE-9417-1A1CDAA6AF2D}"/>
    <dgm:cxn modelId="{1653B2AE-9FE9-42FA-B7B1-653FBB8B6DAF}" type="presOf" srcId="{47B318F2-B41A-4BF1-9E1A-D4C740C630B2}" destId="{6CA799F3-571D-4B20-8A26-DC863E8246A4}" srcOrd="0" destOrd="0" presId="urn:microsoft.com/office/officeart/2005/8/layout/default#6"/>
    <dgm:cxn modelId="{82E35716-7EDA-4589-BF4F-52195D2C88D3}" type="presOf" srcId="{99888235-4F46-4A82-9B76-5B9D5F77BD80}" destId="{AAF0F8B6-1E8F-497A-8FAE-F4D3B760C785}" srcOrd="0" destOrd="0" presId="urn:microsoft.com/office/officeart/2005/8/layout/default#6"/>
    <dgm:cxn modelId="{7DC2D4D2-55CA-46FE-A762-5C1AA9D5E5A1}" srcId="{99888235-4F46-4A82-9B76-5B9D5F77BD80}" destId="{6DEFFF45-A2A9-4EE9-A2F7-E49D09EF5D7D}" srcOrd="4" destOrd="0" parTransId="{233C1552-E2CE-4C2F-AFD6-8804913E6A98}" sibTransId="{8F3A931D-B795-4B47-8BDD-907A1DB9D298}"/>
    <dgm:cxn modelId="{3F3D482C-3CAA-461B-AD3B-FFF49C05DFC7}" type="presOf" srcId="{A9A349E8-4ACE-40A6-A394-2C3FE186C21D}" destId="{B31AE2C6-1BCD-4524-B1C5-3EDBACC8675F}" srcOrd="0" destOrd="0" presId="urn:microsoft.com/office/officeart/2005/8/layout/default#6"/>
    <dgm:cxn modelId="{632314BB-24D7-4881-8467-8D9E9AB49368}" type="presOf" srcId="{3A0FC5D6-6DA2-4A17-B214-AA261551B531}" destId="{628A8EAF-E916-483D-9433-A55164DCE3C3}" srcOrd="0" destOrd="0" presId="urn:microsoft.com/office/officeart/2005/8/layout/default#6"/>
    <dgm:cxn modelId="{21384F9B-8F1A-4B42-9932-8A3C4355CAEA}" type="presOf" srcId="{752D9222-0409-4AF2-BC41-210426F41009}" destId="{4D1582CE-AAF2-481C-8B41-89EDD9193E30}" srcOrd="0" destOrd="0" presId="urn:microsoft.com/office/officeart/2005/8/layout/default#6"/>
    <dgm:cxn modelId="{18EF0331-0363-442B-B6D9-EDC4062FF981}" type="presOf" srcId="{45C09255-86F2-4EAF-950D-CB9ACB621EA3}" destId="{B569334B-DFE2-4EDD-BDF3-307701232E91}" srcOrd="0" destOrd="0" presId="urn:microsoft.com/office/officeart/2005/8/layout/default#6"/>
    <dgm:cxn modelId="{5D289AFE-88EF-46F3-B929-2BFDEBF9FDDB}" srcId="{99888235-4F46-4A82-9B76-5B9D5F77BD80}" destId="{752D9222-0409-4AF2-BC41-210426F41009}" srcOrd="3" destOrd="0" parTransId="{8EAD58C7-C4DE-4764-BF55-EF77F1E84A6C}" sibTransId="{AD9F8A0D-4FE3-4B6E-A020-0A5E1EB70F64}"/>
    <dgm:cxn modelId="{20FB6EF3-4BBB-40ED-98F4-FD952815EF28}" srcId="{99888235-4F46-4A82-9B76-5B9D5F77BD80}" destId="{45C09255-86F2-4EAF-950D-CB9ACB621EA3}" srcOrd="1" destOrd="0" parTransId="{AFA5A751-C4A0-4B09-9F70-5E55FD3D1D96}" sibTransId="{974A68AA-5394-4C81-9AAF-3764F78CAF5A}"/>
    <dgm:cxn modelId="{40039BAB-46C1-4B83-A6F2-CE8E5911520F}" srcId="{99888235-4F46-4A82-9B76-5B9D5F77BD80}" destId="{47B318F2-B41A-4BF1-9E1A-D4C740C630B2}" srcOrd="0" destOrd="0" parTransId="{D70B5F6F-D1DF-444B-A54C-B15A90730B04}" sibTransId="{1B8372D9-BDA7-4F84-8433-05C2CFE61EC9}"/>
    <dgm:cxn modelId="{E3A2B245-81D0-4292-A281-CBE93B1B3237}" srcId="{99888235-4F46-4A82-9B76-5B9D5F77BD80}" destId="{A9A349E8-4ACE-40A6-A394-2C3FE186C21D}" srcOrd="2" destOrd="0" parTransId="{79B1273D-C00E-45FF-8A24-0D55780122D5}" sibTransId="{08069CEF-3C5A-423C-9ECB-7BA42CECA36B}"/>
    <dgm:cxn modelId="{DB8E9DDB-8368-403A-A902-D55D8E352551}" type="presOf" srcId="{6DEFFF45-A2A9-4EE9-A2F7-E49D09EF5D7D}" destId="{87B73A5F-C0D0-42F9-9635-6D02AE27D708}" srcOrd="0" destOrd="0" presId="urn:microsoft.com/office/officeart/2005/8/layout/default#6"/>
    <dgm:cxn modelId="{290C02A5-0030-423D-97AB-59F464F9BEA3}" type="presParOf" srcId="{AAF0F8B6-1E8F-497A-8FAE-F4D3B760C785}" destId="{6CA799F3-571D-4B20-8A26-DC863E8246A4}" srcOrd="0" destOrd="0" presId="urn:microsoft.com/office/officeart/2005/8/layout/default#6"/>
    <dgm:cxn modelId="{72DD04E6-310F-4E93-828F-7037246748B5}" type="presParOf" srcId="{AAF0F8B6-1E8F-497A-8FAE-F4D3B760C785}" destId="{26EBA757-3980-4E0F-9A15-27E200CCDED6}" srcOrd="1" destOrd="0" presId="urn:microsoft.com/office/officeart/2005/8/layout/default#6"/>
    <dgm:cxn modelId="{01FAC7EF-0A10-4563-B402-AFD5FED0C8A8}" type="presParOf" srcId="{AAF0F8B6-1E8F-497A-8FAE-F4D3B760C785}" destId="{B569334B-DFE2-4EDD-BDF3-307701232E91}" srcOrd="2" destOrd="0" presId="urn:microsoft.com/office/officeart/2005/8/layout/default#6"/>
    <dgm:cxn modelId="{3E55A8A6-4528-4878-A728-D51E362B6E87}" type="presParOf" srcId="{AAF0F8B6-1E8F-497A-8FAE-F4D3B760C785}" destId="{0520FAA8-6F96-4EB1-8A24-D43C2773A546}" srcOrd="3" destOrd="0" presId="urn:microsoft.com/office/officeart/2005/8/layout/default#6"/>
    <dgm:cxn modelId="{0B000F7C-63B1-4F18-83BB-26BD8BBA88F3}" type="presParOf" srcId="{AAF0F8B6-1E8F-497A-8FAE-F4D3B760C785}" destId="{B31AE2C6-1BCD-4524-B1C5-3EDBACC8675F}" srcOrd="4" destOrd="0" presId="urn:microsoft.com/office/officeart/2005/8/layout/default#6"/>
    <dgm:cxn modelId="{CCC9B709-98E5-4BEC-84A1-D746DE3D6494}" type="presParOf" srcId="{AAF0F8B6-1E8F-497A-8FAE-F4D3B760C785}" destId="{D7916A12-16F5-40C4-95CE-98F7CB0DECD4}" srcOrd="5" destOrd="0" presId="urn:microsoft.com/office/officeart/2005/8/layout/default#6"/>
    <dgm:cxn modelId="{F4EEE6C5-73DC-4BEF-9556-CC1CFF79A1E3}" type="presParOf" srcId="{AAF0F8B6-1E8F-497A-8FAE-F4D3B760C785}" destId="{4D1582CE-AAF2-481C-8B41-89EDD9193E30}" srcOrd="6" destOrd="0" presId="urn:microsoft.com/office/officeart/2005/8/layout/default#6"/>
    <dgm:cxn modelId="{D0FA9E29-D506-4C50-9EC1-7A9D4F280B8D}" type="presParOf" srcId="{AAF0F8B6-1E8F-497A-8FAE-F4D3B760C785}" destId="{85A4437D-F955-4C73-ACEF-4E46F6D85EC0}" srcOrd="7" destOrd="0" presId="urn:microsoft.com/office/officeart/2005/8/layout/default#6"/>
    <dgm:cxn modelId="{6FC82E9C-021C-4AE7-9827-3F17A790EE4A}" type="presParOf" srcId="{AAF0F8B6-1E8F-497A-8FAE-F4D3B760C785}" destId="{87B73A5F-C0D0-42F9-9635-6D02AE27D708}" srcOrd="8" destOrd="0" presId="urn:microsoft.com/office/officeart/2005/8/layout/default#6"/>
    <dgm:cxn modelId="{E441F602-A8FD-44A0-A6ED-BBEBCF24EF17}" type="presParOf" srcId="{AAF0F8B6-1E8F-497A-8FAE-F4D3B760C785}" destId="{EEC65D75-0546-4347-B606-C96DEC19CAEE}" srcOrd="9" destOrd="0" presId="urn:microsoft.com/office/officeart/2005/8/layout/default#6"/>
    <dgm:cxn modelId="{8A37C56C-B7BE-4385-B6AB-B7C1D3642F79}" type="presParOf" srcId="{AAF0F8B6-1E8F-497A-8FAE-F4D3B760C785}" destId="{628A8EAF-E916-483D-9433-A55164DCE3C3}"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9BAD3-2799-47BA-B3C0-BD25D99A36D8}">
      <dsp:nvSpPr>
        <dsp:cNvPr id="0" name=""/>
        <dsp:cNvSpPr/>
      </dsp:nvSpPr>
      <dsp:spPr>
        <a:xfrm>
          <a:off x="0" y="4500"/>
          <a:ext cx="9071610" cy="7488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USER</a:t>
          </a:r>
        </a:p>
      </dsp:txBody>
      <dsp:txXfrm>
        <a:off x="36553" y="41053"/>
        <a:ext cx="8998504" cy="675694"/>
      </dsp:txXfrm>
    </dsp:sp>
    <dsp:sp modelId="{9D46DC40-4886-495B-A82F-F8E1A9ABD9C4}">
      <dsp:nvSpPr>
        <dsp:cNvPr id="0" name=""/>
        <dsp:cNvSpPr/>
      </dsp:nvSpPr>
      <dsp:spPr>
        <a:xfrm>
          <a:off x="0" y="868500"/>
          <a:ext cx="9071610" cy="7488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APPLICATIONS</a:t>
          </a:r>
        </a:p>
      </dsp:txBody>
      <dsp:txXfrm>
        <a:off x="36553" y="905053"/>
        <a:ext cx="8998504" cy="675694"/>
      </dsp:txXfrm>
    </dsp:sp>
    <dsp:sp modelId="{3910E01D-901F-418C-913F-E7426426D68F}">
      <dsp:nvSpPr>
        <dsp:cNvPr id="0" name=""/>
        <dsp:cNvSpPr/>
      </dsp:nvSpPr>
      <dsp:spPr>
        <a:xfrm>
          <a:off x="0" y="1617299"/>
          <a:ext cx="9071610"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Microsoft Office, </a:t>
          </a:r>
          <a:r>
            <a:rPr lang="en-US" sz="2000" kern="1200" dirty="0" err="1"/>
            <a:t>MySQL</a:t>
          </a:r>
          <a:r>
            <a:rPr lang="en-US" sz="2000" kern="1200" dirty="0"/>
            <a:t>, Angry Birds</a:t>
          </a:r>
        </a:p>
      </dsp:txBody>
      <dsp:txXfrm>
        <a:off x="0" y="1617299"/>
        <a:ext cx="9071610" cy="662400"/>
      </dsp:txXfrm>
    </dsp:sp>
    <dsp:sp modelId="{1A26E15C-0609-4F76-B9D9-F2CC73567766}">
      <dsp:nvSpPr>
        <dsp:cNvPr id="0" name=""/>
        <dsp:cNvSpPr/>
      </dsp:nvSpPr>
      <dsp:spPr>
        <a:xfrm>
          <a:off x="0" y="2279700"/>
          <a:ext cx="9071610" cy="7488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OPERATING SYSTEM</a:t>
          </a:r>
        </a:p>
      </dsp:txBody>
      <dsp:txXfrm>
        <a:off x="36553" y="2316253"/>
        <a:ext cx="8998504" cy="675694"/>
      </dsp:txXfrm>
    </dsp:sp>
    <dsp:sp modelId="{1CFFBAD8-85EC-4597-888E-8646102854FF}">
      <dsp:nvSpPr>
        <dsp:cNvPr id="0" name=""/>
        <dsp:cNvSpPr/>
      </dsp:nvSpPr>
      <dsp:spPr>
        <a:xfrm>
          <a:off x="0" y="3028500"/>
          <a:ext cx="9071610"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Microsoft Windows, Linux, Mac OSX, iOS</a:t>
          </a:r>
        </a:p>
      </dsp:txBody>
      <dsp:txXfrm>
        <a:off x="0" y="3028500"/>
        <a:ext cx="9071610" cy="662400"/>
      </dsp:txXfrm>
    </dsp:sp>
    <dsp:sp modelId="{D89C2CFA-ECF8-4FE7-9535-9BB74400B30E}">
      <dsp:nvSpPr>
        <dsp:cNvPr id="0" name=""/>
        <dsp:cNvSpPr/>
      </dsp:nvSpPr>
      <dsp:spPr>
        <a:xfrm>
          <a:off x="0" y="3690900"/>
          <a:ext cx="9071610" cy="7488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HARDWARE</a:t>
          </a:r>
        </a:p>
      </dsp:txBody>
      <dsp:txXfrm>
        <a:off x="36553" y="3727453"/>
        <a:ext cx="8998504" cy="675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7211EB-34DC-41A2-B4F4-17B513287639}">
      <dsp:nvSpPr>
        <dsp:cNvPr id="0" name=""/>
        <dsp:cNvSpPr/>
      </dsp:nvSpPr>
      <dsp:spPr>
        <a:xfrm>
          <a:off x="0" y="15693"/>
          <a:ext cx="9071610" cy="8798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CUSTOMER RELATIONSHIP MANAGEMENT (CRM)</a:t>
          </a:r>
        </a:p>
      </dsp:txBody>
      <dsp:txXfrm>
        <a:off x="42950" y="58643"/>
        <a:ext cx="8985710" cy="793940"/>
      </dsp:txXfrm>
    </dsp:sp>
    <dsp:sp modelId="{4EFA4B96-EA82-4716-9DD3-9DA186EE3582}">
      <dsp:nvSpPr>
        <dsp:cNvPr id="0" name=""/>
        <dsp:cNvSpPr/>
      </dsp:nvSpPr>
      <dsp:spPr>
        <a:xfrm>
          <a:off x="0" y="895533"/>
          <a:ext cx="9071610" cy="52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Systems used to support customer-related sales and marketing activities.</a:t>
          </a:r>
        </a:p>
      </dsp:txBody>
      <dsp:txXfrm>
        <a:off x="0" y="895533"/>
        <a:ext cx="9071610" cy="529631"/>
      </dsp:txXfrm>
    </dsp:sp>
    <dsp:sp modelId="{676ABC7F-21E2-4319-8D4E-0A092C925E72}">
      <dsp:nvSpPr>
        <dsp:cNvPr id="0" name=""/>
        <dsp:cNvSpPr/>
      </dsp:nvSpPr>
      <dsp:spPr>
        <a:xfrm>
          <a:off x="0" y="1425164"/>
          <a:ext cx="9071610" cy="8798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SUPPLY CHAIN MANAGEMENT</a:t>
          </a:r>
        </a:p>
      </dsp:txBody>
      <dsp:txXfrm>
        <a:off x="42950" y="1468114"/>
        <a:ext cx="8985710" cy="793940"/>
      </dsp:txXfrm>
    </dsp:sp>
    <dsp:sp modelId="{C5329E66-253F-4A45-892F-89183C923267}">
      <dsp:nvSpPr>
        <dsp:cNvPr id="0" name=""/>
        <dsp:cNvSpPr/>
      </dsp:nvSpPr>
      <dsp:spPr>
        <a:xfrm>
          <a:off x="0" y="2305004"/>
          <a:ext cx="9071610" cy="89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Systems that can help a firm manage aspects of its value chain through delivery of finished products and services at the point of consumption.</a:t>
          </a:r>
        </a:p>
      </dsp:txBody>
      <dsp:txXfrm>
        <a:off x="0" y="2305004"/>
        <a:ext cx="9071610" cy="899932"/>
      </dsp:txXfrm>
    </dsp:sp>
    <dsp:sp modelId="{6FBE8B74-7794-442F-9DCA-760E67EAFED2}">
      <dsp:nvSpPr>
        <dsp:cNvPr id="0" name=""/>
        <dsp:cNvSpPr/>
      </dsp:nvSpPr>
      <dsp:spPr>
        <a:xfrm>
          <a:off x="0" y="3204936"/>
          <a:ext cx="9071610" cy="8798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BUSINESS INTELLIGENCE (BI) SYSTEMS</a:t>
          </a:r>
        </a:p>
      </dsp:txBody>
      <dsp:txXfrm>
        <a:off x="42950" y="3247886"/>
        <a:ext cx="8985710" cy="793940"/>
      </dsp:txXfrm>
    </dsp:sp>
    <dsp:sp modelId="{6E04B960-42EE-4658-AD63-09E22A1B849D}">
      <dsp:nvSpPr>
        <dsp:cNvPr id="0" name=""/>
        <dsp:cNvSpPr/>
      </dsp:nvSpPr>
      <dsp:spPr>
        <a:xfrm>
          <a:off x="0" y="4084776"/>
          <a:ext cx="9071610"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Systems that use data created by other systems to provide reporting and analysis for organizational decision making.</a:t>
          </a:r>
        </a:p>
      </dsp:txBody>
      <dsp:txXfrm>
        <a:off x="0" y="4084776"/>
        <a:ext cx="9071610" cy="778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A04ED-A62B-441F-9716-885CEFE84CA4}">
      <dsp:nvSpPr>
        <dsp:cNvPr id="0" name=""/>
        <dsp:cNvSpPr/>
      </dsp:nvSpPr>
      <dsp:spPr>
        <a:xfrm>
          <a:off x="0" y="17322"/>
          <a:ext cx="9546371" cy="7862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APPLICATION SERVER</a:t>
          </a:r>
        </a:p>
      </dsp:txBody>
      <dsp:txXfrm>
        <a:off x="38381" y="55703"/>
        <a:ext cx="9469609" cy="709478"/>
      </dsp:txXfrm>
    </dsp:sp>
    <dsp:sp modelId="{17519C00-1B74-40A1-9C72-32CFB4A67349}">
      <dsp:nvSpPr>
        <dsp:cNvPr id="0" name=""/>
        <dsp:cNvSpPr/>
      </dsp:nvSpPr>
      <dsp:spPr>
        <a:xfrm>
          <a:off x="0" y="803562"/>
          <a:ext cx="9546371"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09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Software that houses business logic for use by multiple applications.</a:t>
          </a:r>
        </a:p>
        <a:p>
          <a:pPr marL="228600" lvl="1" indent="-228600" algn="l" defTabSz="889000" rtl="0">
            <a:lnSpc>
              <a:spcPct val="90000"/>
            </a:lnSpc>
            <a:spcBef>
              <a:spcPct val="0"/>
            </a:spcBef>
            <a:spcAft>
              <a:spcPct val="20000"/>
            </a:spcAft>
            <a:buChar char="••"/>
          </a:pPr>
          <a:r>
            <a:rPr lang="en-US" sz="2000" kern="1200" dirty="0"/>
            <a:t>Used by more advanced distributed environments.</a:t>
          </a:r>
        </a:p>
      </dsp:txBody>
      <dsp:txXfrm>
        <a:off x="0" y="803562"/>
        <a:ext cx="9546371" cy="695520"/>
      </dsp:txXfrm>
    </dsp:sp>
    <dsp:sp modelId="{BDD53BC6-2A09-4485-B187-8F435EF3284A}">
      <dsp:nvSpPr>
        <dsp:cNvPr id="0" name=""/>
        <dsp:cNvSpPr/>
      </dsp:nvSpPr>
      <dsp:spPr>
        <a:xfrm>
          <a:off x="0" y="1499082"/>
          <a:ext cx="9546371" cy="7862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WEB SERVICES</a:t>
          </a:r>
        </a:p>
      </dsp:txBody>
      <dsp:txXfrm>
        <a:off x="38381" y="1537463"/>
        <a:ext cx="9469609" cy="709478"/>
      </dsp:txXfrm>
    </dsp:sp>
    <dsp:sp modelId="{B760E4F6-D317-4F1F-B56C-C5AAB1654217}">
      <dsp:nvSpPr>
        <dsp:cNvPr id="0" name=""/>
        <dsp:cNvSpPr/>
      </dsp:nvSpPr>
      <dsp:spPr>
        <a:xfrm>
          <a:off x="0" y="2285322"/>
          <a:ext cx="9546371"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09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Small pieces of code that are accessed via the application server that permit interoperable machine-to-machine interaction over a network.</a:t>
          </a:r>
        </a:p>
      </dsp:txBody>
      <dsp:txXfrm>
        <a:off x="0" y="2285322"/>
        <a:ext cx="9546371" cy="695520"/>
      </dsp:txXfrm>
    </dsp:sp>
    <dsp:sp modelId="{0B5A72F1-2EF1-4ED4-B14E-000BDEC086ED}">
      <dsp:nvSpPr>
        <dsp:cNvPr id="0" name=""/>
        <dsp:cNvSpPr/>
      </dsp:nvSpPr>
      <dsp:spPr>
        <a:xfrm>
          <a:off x="0" y="2980842"/>
          <a:ext cx="9546371" cy="7862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APPLICATION PROGRAMMING INTERFACE (API)</a:t>
          </a:r>
        </a:p>
      </dsp:txBody>
      <dsp:txXfrm>
        <a:off x="38381" y="3019223"/>
        <a:ext cx="9469609" cy="709478"/>
      </dsp:txXfrm>
    </dsp:sp>
    <dsp:sp modelId="{A05A6089-3C4F-4BA6-920C-61FDBD68229C}">
      <dsp:nvSpPr>
        <dsp:cNvPr id="0" name=""/>
        <dsp:cNvSpPr/>
      </dsp:nvSpPr>
      <dsp:spPr>
        <a:xfrm>
          <a:off x="0" y="3767082"/>
          <a:ext cx="9546371" cy="891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09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Programming hooks, or guidelines, published by firms that tell other programs how to get a service to perform a task such as send or receive data.</a:t>
          </a:r>
        </a:p>
      </dsp:txBody>
      <dsp:txXfrm>
        <a:off x="0" y="3767082"/>
        <a:ext cx="9546371" cy="891134"/>
      </dsp:txXfrm>
    </dsp:sp>
    <dsp:sp modelId="{F83F9C9C-D754-4F09-8353-898884D07821}">
      <dsp:nvSpPr>
        <dsp:cNvPr id="0" name=""/>
        <dsp:cNvSpPr/>
      </dsp:nvSpPr>
      <dsp:spPr>
        <a:xfrm>
          <a:off x="0" y="4658217"/>
          <a:ext cx="9546371" cy="78624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SERVICE-ORIENTED ARCHITECTURE (SOA)</a:t>
          </a:r>
        </a:p>
      </dsp:txBody>
      <dsp:txXfrm>
        <a:off x="38381" y="4696598"/>
        <a:ext cx="9469609" cy="709478"/>
      </dsp:txXfrm>
    </dsp:sp>
    <dsp:sp modelId="{7F4273B1-DDAC-4DF9-90D7-456D7386F611}">
      <dsp:nvSpPr>
        <dsp:cNvPr id="0" name=""/>
        <dsp:cNvSpPr/>
      </dsp:nvSpPr>
      <dsp:spPr>
        <a:xfrm>
          <a:off x="0" y="5444457"/>
          <a:ext cx="9546371"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3097"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en-US" sz="2000" kern="1200" dirty="0"/>
            <a:t>Set of Web services built around an organization’s processes and procedures.</a:t>
          </a:r>
        </a:p>
      </dsp:txBody>
      <dsp:txXfrm>
        <a:off x="0" y="5444457"/>
        <a:ext cx="9546371" cy="6955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7577A-9F73-41B5-9BB8-75F9D0A0C8E0}">
      <dsp:nvSpPr>
        <dsp:cNvPr id="0" name=""/>
        <dsp:cNvSpPr/>
      </dsp:nvSpPr>
      <dsp:spPr>
        <a:xfrm>
          <a:off x="2657" y="330954"/>
          <a:ext cx="2108440" cy="1265064"/>
        </a:xfrm>
        <a:prstGeom prst="roundRect">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Firefox</a:t>
          </a:r>
        </a:p>
      </dsp:txBody>
      <dsp:txXfrm>
        <a:off x="64412" y="392709"/>
        <a:ext cx="1984930" cy="1141554"/>
      </dsp:txXfrm>
    </dsp:sp>
    <dsp:sp modelId="{42C06080-98B1-4DD0-8909-D3A7D625CD83}">
      <dsp:nvSpPr>
        <dsp:cNvPr id="0" name=""/>
        <dsp:cNvSpPr/>
      </dsp:nvSpPr>
      <dsp:spPr>
        <a:xfrm>
          <a:off x="2321942" y="330954"/>
          <a:ext cx="2108440" cy="1265064"/>
        </a:xfrm>
        <a:prstGeom prst="roundRect">
          <a:avLst/>
        </a:prstGeom>
        <a:solidFill>
          <a:schemeClr val="accent6">
            <a:shade val="80000"/>
            <a:hueOff val="0"/>
            <a:satOff val="-5621"/>
            <a:lumOff val="370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OpenOffice</a:t>
          </a:r>
          <a:endParaRPr lang="en-US" sz="2300" kern="1200" dirty="0"/>
        </a:p>
      </dsp:txBody>
      <dsp:txXfrm>
        <a:off x="2383697" y="392709"/>
        <a:ext cx="1984930" cy="1141554"/>
      </dsp:txXfrm>
    </dsp:sp>
    <dsp:sp modelId="{55C4B896-869D-471F-BD3B-5F3B56D7352B}">
      <dsp:nvSpPr>
        <dsp:cNvPr id="0" name=""/>
        <dsp:cNvSpPr/>
      </dsp:nvSpPr>
      <dsp:spPr>
        <a:xfrm>
          <a:off x="4641227" y="330954"/>
          <a:ext cx="2108440" cy="1265064"/>
        </a:xfrm>
        <a:prstGeom prst="roundRect">
          <a:avLst/>
        </a:prstGeom>
        <a:solidFill>
          <a:schemeClr val="accent6">
            <a:shade val="80000"/>
            <a:hueOff val="0"/>
            <a:satOff val="-11243"/>
            <a:lumOff val="7399"/>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Gimp</a:t>
          </a:r>
        </a:p>
      </dsp:txBody>
      <dsp:txXfrm>
        <a:off x="4702982" y="392709"/>
        <a:ext cx="1984930" cy="1141554"/>
      </dsp:txXfrm>
    </dsp:sp>
    <dsp:sp modelId="{DB886E15-0B5C-4B0B-AD02-6CA3804539E3}">
      <dsp:nvSpPr>
        <dsp:cNvPr id="0" name=""/>
        <dsp:cNvSpPr/>
      </dsp:nvSpPr>
      <dsp:spPr>
        <a:xfrm>
          <a:off x="6960511" y="330954"/>
          <a:ext cx="2108440" cy="1265064"/>
        </a:xfrm>
        <a:prstGeom prst="roundRect">
          <a:avLst/>
        </a:prstGeom>
        <a:solidFill>
          <a:schemeClr val="accent6">
            <a:shade val="80000"/>
            <a:hueOff val="0"/>
            <a:satOff val="-16865"/>
            <a:lumOff val="11099"/>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Alfresco</a:t>
          </a:r>
        </a:p>
      </dsp:txBody>
      <dsp:txXfrm>
        <a:off x="7022266" y="392709"/>
        <a:ext cx="1984930" cy="1141554"/>
      </dsp:txXfrm>
    </dsp:sp>
    <dsp:sp modelId="{E9030220-CC87-48ED-AA40-693D5CA21D8C}">
      <dsp:nvSpPr>
        <dsp:cNvPr id="0" name=""/>
        <dsp:cNvSpPr/>
      </dsp:nvSpPr>
      <dsp:spPr>
        <a:xfrm>
          <a:off x="2657" y="1806862"/>
          <a:ext cx="2108440" cy="1265064"/>
        </a:xfrm>
        <a:prstGeom prst="roundRect">
          <a:avLst/>
        </a:prstGeom>
        <a:solidFill>
          <a:schemeClr val="accent6">
            <a:shade val="80000"/>
            <a:hueOff val="0"/>
            <a:satOff val="-22486"/>
            <a:lumOff val="14798"/>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Marketcetera</a:t>
          </a:r>
          <a:endParaRPr lang="en-US" sz="2300" kern="1200" dirty="0"/>
        </a:p>
      </dsp:txBody>
      <dsp:txXfrm>
        <a:off x="64412" y="1868617"/>
        <a:ext cx="1984930" cy="1141554"/>
      </dsp:txXfrm>
    </dsp:sp>
    <dsp:sp modelId="{A18828E6-8FE7-47D8-94BE-5E858BDDDDD0}">
      <dsp:nvSpPr>
        <dsp:cNvPr id="0" name=""/>
        <dsp:cNvSpPr/>
      </dsp:nvSpPr>
      <dsp:spPr>
        <a:xfrm>
          <a:off x="2321942" y="1806862"/>
          <a:ext cx="2108440" cy="1265064"/>
        </a:xfrm>
        <a:prstGeom prst="roundRect">
          <a:avLst/>
        </a:prstGeom>
        <a:solidFill>
          <a:schemeClr val="accent6">
            <a:shade val="80000"/>
            <a:hueOff val="0"/>
            <a:satOff val="-28108"/>
            <a:lumOff val="18498"/>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Zimbra</a:t>
          </a:r>
          <a:endParaRPr lang="en-US" sz="2300" kern="1200" dirty="0"/>
        </a:p>
      </dsp:txBody>
      <dsp:txXfrm>
        <a:off x="2383697" y="1868617"/>
        <a:ext cx="1984930" cy="1141554"/>
      </dsp:txXfrm>
    </dsp:sp>
    <dsp:sp modelId="{AA3F4897-ADCE-4DB2-AB12-D944356CF068}">
      <dsp:nvSpPr>
        <dsp:cNvPr id="0" name=""/>
        <dsp:cNvSpPr/>
      </dsp:nvSpPr>
      <dsp:spPr>
        <a:xfrm>
          <a:off x="4641227" y="1806862"/>
          <a:ext cx="2108440" cy="1265064"/>
        </a:xfrm>
        <a:prstGeom prst="roundRect">
          <a:avLst/>
        </a:prstGeom>
        <a:solidFill>
          <a:schemeClr val="accent6">
            <a:shade val="80000"/>
            <a:hueOff val="0"/>
            <a:satOff val="-33729"/>
            <a:lumOff val="22197"/>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MySQL, Ingres, and PostgreSQL</a:t>
          </a:r>
        </a:p>
      </dsp:txBody>
      <dsp:txXfrm>
        <a:off x="4702982" y="1868617"/>
        <a:ext cx="1984930" cy="1141554"/>
      </dsp:txXfrm>
    </dsp:sp>
    <dsp:sp modelId="{DD4ECCA2-7BE2-4045-95B3-6F3CE1835EAE}">
      <dsp:nvSpPr>
        <dsp:cNvPr id="0" name=""/>
        <dsp:cNvSpPr/>
      </dsp:nvSpPr>
      <dsp:spPr>
        <a:xfrm>
          <a:off x="6960511" y="1806862"/>
          <a:ext cx="2108440" cy="1265064"/>
        </a:xfrm>
        <a:prstGeom prst="roundRect">
          <a:avLst/>
        </a:prstGeom>
        <a:solidFill>
          <a:schemeClr val="accent6">
            <a:shade val="80000"/>
            <a:hueOff val="0"/>
            <a:satOff val="-39351"/>
            <a:lumOff val="25897"/>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HBase</a:t>
          </a:r>
          <a:r>
            <a:rPr lang="en-US" sz="2300" kern="1200" dirty="0"/>
            <a:t> and Cassandra</a:t>
          </a:r>
        </a:p>
      </dsp:txBody>
      <dsp:txXfrm>
        <a:off x="7022266" y="1868617"/>
        <a:ext cx="1984930" cy="1141554"/>
      </dsp:txXfrm>
    </dsp:sp>
    <dsp:sp modelId="{C9953518-AB77-4D18-BA6A-774E8D770700}">
      <dsp:nvSpPr>
        <dsp:cNvPr id="0" name=""/>
        <dsp:cNvSpPr/>
      </dsp:nvSpPr>
      <dsp:spPr>
        <a:xfrm>
          <a:off x="1162300" y="3282771"/>
          <a:ext cx="2108440" cy="1265064"/>
        </a:xfrm>
        <a:prstGeom prst="roundRect">
          <a:avLst/>
        </a:prstGeom>
        <a:solidFill>
          <a:schemeClr val="accent6">
            <a:shade val="80000"/>
            <a:hueOff val="0"/>
            <a:satOff val="-44972"/>
            <a:lumOff val="29596"/>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SugarCRM</a:t>
          </a:r>
          <a:endParaRPr lang="en-US" sz="2300" kern="1200" dirty="0"/>
        </a:p>
      </dsp:txBody>
      <dsp:txXfrm>
        <a:off x="1224055" y="3344526"/>
        <a:ext cx="1984930" cy="1141554"/>
      </dsp:txXfrm>
    </dsp:sp>
    <dsp:sp modelId="{A40E9A91-037E-4E78-ABDA-E4AE4BECA87C}">
      <dsp:nvSpPr>
        <dsp:cNvPr id="0" name=""/>
        <dsp:cNvSpPr/>
      </dsp:nvSpPr>
      <dsp:spPr>
        <a:xfrm>
          <a:off x="3481584" y="3282771"/>
          <a:ext cx="2108440" cy="1265064"/>
        </a:xfrm>
        <a:prstGeom prst="roundRect">
          <a:avLst/>
        </a:prstGeom>
        <a:solidFill>
          <a:schemeClr val="accent6">
            <a:shade val="80000"/>
            <a:hueOff val="0"/>
            <a:satOff val="-50594"/>
            <a:lumOff val="33296"/>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t>Asterix</a:t>
          </a:r>
          <a:endParaRPr lang="en-US" sz="2300" kern="1200" dirty="0"/>
        </a:p>
      </dsp:txBody>
      <dsp:txXfrm>
        <a:off x="3543339" y="3344526"/>
        <a:ext cx="1984930" cy="1141554"/>
      </dsp:txXfrm>
    </dsp:sp>
    <dsp:sp modelId="{506E2CA5-85AE-4E08-858A-2D8B04B9E084}">
      <dsp:nvSpPr>
        <dsp:cNvPr id="0" name=""/>
        <dsp:cNvSpPr/>
      </dsp:nvSpPr>
      <dsp:spPr>
        <a:xfrm>
          <a:off x="5800869" y="3282771"/>
          <a:ext cx="2108440" cy="1265064"/>
        </a:xfrm>
        <a:prstGeom prst="roundRect">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Free BSD and Sun’s </a:t>
          </a:r>
          <a:r>
            <a:rPr lang="en-US" sz="2300" kern="1200" dirty="0" err="1"/>
            <a:t>OpenSolaris</a:t>
          </a:r>
          <a:endParaRPr lang="en-US" sz="2300" kern="1200" dirty="0"/>
        </a:p>
      </dsp:txBody>
      <dsp:txXfrm>
        <a:off x="5862624" y="3344526"/>
        <a:ext cx="1984930" cy="11415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77F27-231A-40CA-A315-6EACC9CD2065}">
      <dsp:nvSpPr>
        <dsp:cNvPr id="0" name=""/>
        <dsp:cNvSpPr/>
      </dsp:nvSpPr>
      <dsp:spPr>
        <a:xfrm>
          <a:off x="0" y="1741"/>
          <a:ext cx="9071610" cy="10296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CLOUDBURSTING</a:t>
          </a:r>
        </a:p>
      </dsp:txBody>
      <dsp:txXfrm>
        <a:off x="50261" y="52002"/>
        <a:ext cx="8971088" cy="929078"/>
      </dsp:txXfrm>
    </dsp:sp>
    <dsp:sp modelId="{C3F78398-FD87-4BF5-89C7-B3759EF4EE9D}">
      <dsp:nvSpPr>
        <dsp:cNvPr id="0" name=""/>
        <dsp:cNvSpPr/>
      </dsp:nvSpPr>
      <dsp:spPr>
        <a:xfrm>
          <a:off x="0" y="1031341"/>
          <a:ext cx="9071610" cy="1223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Use of cloud computing to provide excess capacity during periods of spiking demand.</a:t>
          </a:r>
        </a:p>
        <a:p>
          <a:pPr marL="457200" lvl="2" indent="-228600" algn="l" defTabSz="889000">
            <a:lnSpc>
              <a:spcPct val="90000"/>
            </a:lnSpc>
            <a:spcBef>
              <a:spcPct val="0"/>
            </a:spcBef>
            <a:spcAft>
              <a:spcPct val="20000"/>
            </a:spcAft>
            <a:buChar char="••"/>
          </a:pPr>
          <a:r>
            <a:rPr lang="en-US" sz="2000" kern="1200" dirty="0"/>
            <a:t>It is a scalability solution that is provided as an overflow service, kicking in as needed.</a:t>
          </a:r>
        </a:p>
      </dsp:txBody>
      <dsp:txXfrm>
        <a:off x="0" y="1031341"/>
        <a:ext cx="9071610" cy="1223887"/>
      </dsp:txXfrm>
    </dsp:sp>
    <dsp:sp modelId="{8045D3D6-2AB7-49FF-B513-F27D1ABD707E}">
      <dsp:nvSpPr>
        <dsp:cNvPr id="0" name=""/>
        <dsp:cNvSpPr/>
      </dsp:nvSpPr>
      <dsp:spPr>
        <a:xfrm>
          <a:off x="0" y="2255229"/>
          <a:ext cx="9071610" cy="1029600"/>
        </a:xfrm>
        <a:prstGeom prst="roundRect">
          <a:avLst/>
        </a:prstGeom>
        <a:solidFill>
          <a:schemeClr val="dk2">
            <a:hueOff val="0"/>
            <a:satOff val="0"/>
            <a:lumOff val="0"/>
            <a:alphaOff val="0"/>
          </a:schemeClr>
        </a:solidFill>
        <a:ln w="25400" cap="flat" cmpd="dbl"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BLACK SWANS</a:t>
          </a:r>
        </a:p>
      </dsp:txBody>
      <dsp:txXfrm>
        <a:off x="50261" y="2305490"/>
        <a:ext cx="8971088" cy="929078"/>
      </dsp:txXfrm>
    </dsp:sp>
    <dsp:sp modelId="{B0EC7F43-C9C5-410C-8148-3E46EECF96E1}">
      <dsp:nvSpPr>
        <dsp:cNvPr id="0" name=""/>
        <dsp:cNvSpPr/>
      </dsp:nvSpPr>
      <dsp:spPr>
        <a:xfrm>
          <a:off x="0" y="3284829"/>
          <a:ext cx="9071610" cy="967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24"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Events that cannot be predicted but can cause an impact.</a:t>
          </a:r>
        </a:p>
        <a:p>
          <a:pPr marL="457200" lvl="2" indent="-228600" algn="l" defTabSz="889000">
            <a:lnSpc>
              <a:spcPct val="90000"/>
            </a:lnSpc>
            <a:spcBef>
              <a:spcPct val="0"/>
            </a:spcBef>
            <a:spcAft>
              <a:spcPct val="20000"/>
            </a:spcAft>
            <a:buChar char="••"/>
          </a:pPr>
          <a:r>
            <a:rPr lang="en-US" sz="2000" kern="1200" dirty="0"/>
            <a:t>Scalable computing resources can help a firm deal with spiking impact from Black swan events.</a:t>
          </a:r>
        </a:p>
      </dsp:txBody>
      <dsp:txXfrm>
        <a:off x="0" y="3284829"/>
        <a:ext cx="9071610" cy="9677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799F3-571D-4B20-8A26-DC863E8246A4}">
      <dsp:nvSpPr>
        <dsp:cNvPr id="0" name=""/>
        <dsp:cNvSpPr/>
      </dsp:nvSpPr>
      <dsp:spPr>
        <a:xfrm>
          <a:off x="0" y="596724"/>
          <a:ext cx="2834878" cy="1700926"/>
        </a:xfrm>
        <a:prstGeom prst="roundRect">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COMPETITIVE ADVANTAGE</a:t>
          </a:r>
        </a:p>
      </dsp:txBody>
      <dsp:txXfrm>
        <a:off x="83032" y="679756"/>
        <a:ext cx="2668814" cy="1534862"/>
      </dsp:txXfrm>
    </dsp:sp>
    <dsp:sp modelId="{B569334B-DFE2-4EDD-BDF3-307701232E91}">
      <dsp:nvSpPr>
        <dsp:cNvPr id="0" name=""/>
        <dsp:cNvSpPr/>
      </dsp:nvSpPr>
      <dsp:spPr>
        <a:xfrm>
          <a:off x="3118365" y="596724"/>
          <a:ext cx="2834878" cy="1700926"/>
        </a:xfrm>
        <a:prstGeom prst="roundRect">
          <a:avLst/>
        </a:prstGeom>
        <a:solidFill>
          <a:schemeClr val="accent6">
            <a:shade val="80000"/>
            <a:hueOff val="0"/>
            <a:satOff val="-11243"/>
            <a:lumOff val="7399"/>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SECURITY</a:t>
          </a:r>
        </a:p>
      </dsp:txBody>
      <dsp:txXfrm>
        <a:off x="3201397" y="679756"/>
        <a:ext cx="2668814" cy="1534862"/>
      </dsp:txXfrm>
    </dsp:sp>
    <dsp:sp modelId="{B31AE2C6-1BCD-4524-B1C5-3EDBACC8675F}">
      <dsp:nvSpPr>
        <dsp:cNvPr id="0" name=""/>
        <dsp:cNvSpPr/>
      </dsp:nvSpPr>
      <dsp:spPr>
        <a:xfrm>
          <a:off x="6236731" y="596724"/>
          <a:ext cx="2834878" cy="1700926"/>
        </a:xfrm>
        <a:prstGeom prst="roundRect">
          <a:avLst/>
        </a:prstGeom>
        <a:solidFill>
          <a:schemeClr val="accent6">
            <a:shade val="80000"/>
            <a:hueOff val="0"/>
            <a:satOff val="-22486"/>
            <a:lumOff val="14798"/>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LEGAL AND COMPLIANCE REQUIREMENTS</a:t>
          </a:r>
        </a:p>
      </dsp:txBody>
      <dsp:txXfrm>
        <a:off x="6319763" y="679756"/>
        <a:ext cx="2668814" cy="1534862"/>
      </dsp:txXfrm>
    </dsp:sp>
    <dsp:sp modelId="{4D1582CE-AAF2-481C-8B41-89EDD9193E30}">
      <dsp:nvSpPr>
        <dsp:cNvPr id="0" name=""/>
        <dsp:cNvSpPr/>
      </dsp:nvSpPr>
      <dsp:spPr>
        <a:xfrm>
          <a:off x="0" y="2581138"/>
          <a:ext cx="2834878" cy="1700926"/>
        </a:xfrm>
        <a:prstGeom prst="roundRect">
          <a:avLst/>
        </a:prstGeom>
        <a:solidFill>
          <a:schemeClr val="accent6">
            <a:shade val="80000"/>
            <a:hueOff val="0"/>
            <a:satOff val="-33729"/>
            <a:lumOff val="22197"/>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SKILL, EXPERTISE, AND AVAILABLE LABOR</a:t>
          </a:r>
        </a:p>
      </dsp:txBody>
      <dsp:txXfrm>
        <a:off x="83032" y="2664170"/>
        <a:ext cx="2668814" cy="1534862"/>
      </dsp:txXfrm>
    </dsp:sp>
    <dsp:sp modelId="{87B73A5F-C0D0-42F9-9635-6D02AE27D708}">
      <dsp:nvSpPr>
        <dsp:cNvPr id="0" name=""/>
        <dsp:cNvSpPr/>
      </dsp:nvSpPr>
      <dsp:spPr>
        <a:xfrm>
          <a:off x="3118365" y="2581138"/>
          <a:ext cx="2834878" cy="1700926"/>
        </a:xfrm>
        <a:prstGeom prst="roundRect">
          <a:avLst/>
        </a:prstGeom>
        <a:solidFill>
          <a:schemeClr val="accent6">
            <a:shade val="80000"/>
            <a:hueOff val="0"/>
            <a:satOff val="-44972"/>
            <a:lumOff val="29596"/>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COST AND TIME</a:t>
          </a:r>
        </a:p>
      </dsp:txBody>
      <dsp:txXfrm>
        <a:off x="3201397" y="2664170"/>
        <a:ext cx="2668814" cy="1534862"/>
      </dsp:txXfrm>
    </dsp:sp>
    <dsp:sp modelId="{628A8EAF-E916-483D-9433-A55164DCE3C3}">
      <dsp:nvSpPr>
        <dsp:cNvPr id="0" name=""/>
        <dsp:cNvSpPr/>
      </dsp:nvSpPr>
      <dsp:spPr>
        <a:xfrm>
          <a:off x="6236731" y="2581138"/>
          <a:ext cx="2834878" cy="1700926"/>
        </a:xfrm>
        <a:prstGeom prst="roundRect">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VENDOR ISSUES</a:t>
          </a:r>
        </a:p>
      </dsp:txBody>
      <dsp:txXfrm>
        <a:off x="6319763" y="2664170"/>
        <a:ext cx="2668814" cy="15348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EEF93C-BAB3-46D9-84D8-08EA47F6769E}"/>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317DE971-4C66-498A-AF07-174BDF9694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805626F6-EE14-47E1-8633-112B0EFED2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87D7433-CFB3-4048-B7CF-E58D418120BC}" type="slidenum">
              <a:rPr lang="en-US" altLang="en-US" smtClean="0">
                <a:solidFill>
                  <a:schemeClr val="tx2"/>
                </a:solidFill>
                <a:latin typeface="Times New Roman" panose="02020603050405020304" pitchFamily="18" charset="0"/>
              </a:rPr>
              <a:pPr/>
              <a:t>59</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11373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28663" indent="-279400">
              <a:defRPr>
                <a:solidFill>
                  <a:schemeClr val="tx1"/>
                </a:solidFill>
                <a:latin typeface="Times New Roman" pitchFamily="18" charset="0"/>
              </a:defRPr>
            </a:lvl2pPr>
            <a:lvl3pPr marL="1122363" indent="-223838">
              <a:defRPr>
                <a:solidFill>
                  <a:schemeClr val="tx1"/>
                </a:solidFill>
                <a:latin typeface="Times New Roman" pitchFamily="18" charset="0"/>
              </a:defRPr>
            </a:lvl3pPr>
            <a:lvl4pPr marL="1571625" indent="-223838">
              <a:defRPr>
                <a:solidFill>
                  <a:schemeClr val="tx1"/>
                </a:solidFill>
                <a:latin typeface="Times New Roman" pitchFamily="18" charset="0"/>
              </a:defRPr>
            </a:lvl4pPr>
            <a:lvl5pPr marL="2020888" indent="-223838">
              <a:defRPr>
                <a:solidFill>
                  <a:schemeClr val="tx1"/>
                </a:solidFill>
                <a:latin typeface="Times New Roman" pitchFamily="18" charset="0"/>
              </a:defRPr>
            </a:lvl5pPr>
            <a:lvl6pPr marL="2478088" indent="-223838" eaLnBrk="0" fontAlgn="base" hangingPunct="0">
              <a:spcBef>
                <a:spcPct val="0"/>
              </a:spcBef>
              <a:spcAft>
                <a:spcPct val="0"/>
              </a:spcAft>
              <a:defRPr>
                <a:solidFill>
                  <a:schemeClr val="tx1"/>
                </a:solidFill>
                <a:latin typeface="Times New Roman" pitchFamily="18" charset="0"/>
              </a:defRPr>
            </a:lvl6pPr>
            <a:lvl7pPr marL="2935288" indent="-223838" eaLnBrk="0" fontAlgn="base" hangingPunct="0">
              <a:spcBef>
                <a:spcPct val="0"/>
              </a:spcBef>
              <a:spcAft>
                <a:spcPct val="0"/>
              </a:spcAft>
              <a:defRPr>
                <a:solidFill>
                  <a:schemeClr val="tx1"/>
                </a:solidFill>
                <a:latin typeface="Times New Roman" pitchFamily="18" charset="0"/>
              </a:defRPr>
            </a:lvl7pPr>
            <a:lvl8pPr marL="3392488" indent="-223838" eaLnBrk="0" fontAlgn="base" hangingPunct="0">
              <a:spcBef>
                <a:spcPct val="0"/>
              </a:spcBef>
              <a:spcAft>
                <a:spcPct val="0"/>
              </a:spcAft>
              <a:defRPr>
                <a:solidFill>
                  <a:schemeClr val="tx1"/>
                </a:solidFill>
                <a:latin typeface="Times New Roman" pitchFamily="18" charset="0"/>
              </a:defRPr>
            </a:lvl8pPr>
            <a:lvl9pPr marL="3849688" indent="-223838" eaLnBrk="0" fontAlgn="base" hangingPunct="0">
              <a:spcBef>
                <a:spcPct val="0"/>
              </a:spcBef>
              <a:spcAft>
                <a:spcPct val="0"/>
              </a:spcAft>
              <a:defRPr>
                <a:solidFill>
                  <a:schemeClr val="tx1"/>
                </a:solidFill>
                <a:latin typeface="Times New Roman" pitchFamily="18" charset="0"/>
              </a:defRPr>
            </a:lvl9pPr>
          </a:lstStyle>
          <a:p>
            <a:fld id="{48730D06-8BF7-4A41-BE02-4E64DED15883}" type="slidenum">
              <a:rPr lang="en-US" altLang="en-US" smtClean="0">
                <a:solidFill>
                  <a:schemeClr val="tx2"/>
                </a:solidFill>
              </a:rPr>
              <a:pPr/>
              <a:t>4</a:t>
            </a:fld>
            <a:endParaRPr lang="en-US" altLang="en-US">
              <a:solidFill>
                <a:schemeClr val="tx2"/>
              </a:solidFill>
            </a:endParaRPr>
          </a:p>
        </p:txBody>
      </p:sp>
    </p:spTree>
    <p:extLst>
      <p:ext uri="{BB962C8B-B14F-4D97-AF65-F5344CB8AC3E}">
        <p14:creationId xmlns:p14="http://schemas.microsoft.com/office/powerpoint/2010/main" val="296484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647416" algn="l"/>
                <a:tab pos="1294830" algn="l"/>
                <a:tab pos="1943805" algn="l"/>
                <a:tab pos="2591221" algn="l"/>
              </a:tabLst>
              <a:defRPr>
                <a:solidFill>
                  <a:schemeClr val="tx1"/>
                </a:solidFill>
                <a:latin typeface="Times New Roman" pitchFamily="18" charset="0"/>
              </a:defRPr>
            </a:lvl1pPr>
            <a:lvl2pPr marL="730097" indent="-280807">
              <a:tabLst>
                <a:tab pos="647416" algn="l"/>
                <a:tab pos="1294830" algn="l"/>
                <a:tab pos="1943805" algn="l"/>
                <a:tab pos="2591221" algn="l"/>
              </a:tabLst>
              <a:defRPr>
                <a:solidFill>
                  <a:schemeClr val="tx1"/>
                </a:solidFill>
                <a:latin typeface="Times New Roman" pitchFamily="18" charset="0"/>
              </a:defRPr>
            </a:lvl2pPr>
            <a:lvl3pPr marL="1123226" indent="-224645">
              <a:tabLst>
                <a:tab pos="647416" algn="l"/>
                <a:tab pos="1294830" algn="l"/>
                <a:tab pos="1943805" algn="l"/>
                <a:tab pos="2591221" algn="l"/>
              </a:tabLst>
              <a:defRPr>
                <a:solidFill>
                  <a:schemeClr val="tx1"/>
                </a:solidFill>
                <a:latin typeface="Times New Roman" pitchFamily="18" charset="0"/>
              </a:defRPr>
            </a:lvl3pPr>
            <a:lvl4pPr marL="1572517" indent="-224645">
              <a:tabLst>
                <a:tab pos="647416" algn="l"/>
                <a:tab pos="1294830" algn="l"/>
                <a:tab pos="1943805" algn="l"/>
                <a:tab pos="2591221" algn="l"/>
              </a:tabLst>
              <a:defRPr>
                <a:solidFill>
                  <a:schemeClr val="tx1"/>
                </a:solidFill>
                <a:latin typeface="Times New Roman" pitchFamily="18" charset="0"/>
              </a:defRPr>
            </a:lvl4pPr>
            <a:lvl5pPr marL="2021807" indent="-224645">
              <a:tabLst>
                <a:tab pos="647416" algn="l"/>
                <a:tab pos="1294830" algn="l"/>
                <a:tab pos="1943805" algn="l"/>
                <a:tab pos="2591221" algn="l"/>
              </a:tabLst>
              <a:defRPr>
                <a:solidFill>
                  <a:schemeClr val="tx1"/>
                </a:solidFill>
                <a:latin typeface="Times New Roman" pitchFamily="18" charset="0"/>
              </a:defRPr>
            </a:lvl5pPr>
            <a:lvl6pPr marL="2471097" indent="-224645" eaLnBrk="0" fontAlgn="base" hangingPunct="0">
              <a:spcBef>
                <a:spcPct val="0"/>
              </a:spcBef>
              <a:spcAft>
                <a:spcPct val="0"/>
              </a:spcAft>
              <a:tabLst>
                <a:tab pos="647416" algn="l"/>
                <a:tab pos="1294830" algn="l"/>
                <a:tab pos="1943805" algn="l"/>
                <a:tab pos="2591221" algn="l"/>
              </a:tabLst>
              <a:defRPr>
                <a:solidFill>
                  <a:schemeClr val="tx1"/>
                </a:solidFill>
                <a:latin typeface="Times New Roman" pitchFamily="18" charset="0"/>
              </a:defRPr>
            </a:lvl6pPr>
            <a:lvl7pPr marL="2920388" indent="-224645" eaLnBrk="0" fontAlgn="base" hangingPunct="0">
              <a:spcBef>
                <a:spcPct val="0"/>
              </a:spcBef>
              <a:spcAft>
                <a:spcPct val="0"/>
              </a:spcAft>
              <a:tabLst>
                <a:tab pos="647416" algn="l"/>
                <a:tab pos="1294830" algn="l"/>
                <a:tab pos="1943805" algn="l"/>
                <a:tab pos="2591221" algn="l"/>
              </a:tabLst>
              <a:defRPr>
                <a:solidFill>
                  <a:schemeClr val="tx1"/>
                </a:solidFill>
                <a:latin typeface="Times New Roman" pitchFamily="18" charset="0"/>
              </a:defRPr>
            </a:lvl7pPr>
            <a:lvl8pPr marL="3369678" indent="-224645" eaLnBrk="0" fontAlgn="base" hangingPunct="0">
              <a:spcBef>
                <a:spcPct val="0"/>
              </a:spcBef>
              <a:spcAft>
                <a:spcPct val="0"/>
              </a:spcAft>
              <a:tabLst>
                <a:tab pos="647416" algn="l"/>
                <a:tab pos="1294830" algn="l"/>
                <a:tab pos="1943805" algn="l"/>
                <a:tab pos="2591221" algn="l"/>
              </a:tabLst>
              <a:defRPr>
                <a:solidFill>
                  <a:schemeClr val="tx1"/>
                </a:solidFill>
                <a:latin typeface="Times New Roman" pitchFamily="18" charset="0"/>
              </a:defRPr>
            </a:lvl8pPr>
            <a:lvl9pPr marL="3818969" indent="-224645" eaLnBrk="0" fontAlgn="base" hangingPunct="0">
              <a:spcBef>
                <a:spcPct val="0"/>
              </a:spcBef>
              <a:spcAft>
                <a:spcPct val="0"/>
              </a:spcAft>
              <a:tabLst>
                <a:tab pos="647416" algn="l"/>
                <a:tab pos="1294830" algn="l"/>
                <a:tab pos="1943805" algn="l"/>
                <a:tab pos="2591221" algn="l"/>
              </a:tabLst>
              <a:defRPr>
                <a:solidFill>
                  <a:schemeClr val="tx1"/>
                </a:solidFill>
                <a:latin typeface="Times New Roman" pitchFamily="18" charset="0"/>
              </a:defRPr>
            </a:lvl9pPr>
          </a:lstStyle>
          <a:p>
            <a:pPr>
              <a:buFont typeface="Wingdings" pitchFamily="2" charset="2"/>
              <a:buNone/>
            </a:pPr>
            <a:fld id="{17DD7E30-C2E4-48EA-9C13-EDCBD029D621}" type="slidenum">
              <a:rPr lang="en-US" altLang="en-US" smtClean="0">
                <a:solidFill>
                  <a:srgbClr val="000000"/>
                </a:solidFill>
                <a:ea typeface="MS PGothic" pitchFamily="34" charset="-128"/>
              </a:rPr>
              <a:pPr>
                <a:buFont typeface="Wingdings" pitchFamily="2" charset="2"/>
                <a:buNone/>
              </a:pPr>
              <a:t>5</a:t>
            </a:fld>
            <a:endParaRPr lang="en-US" altLang="en-US">
              <a:solidFill>
                <a:srgbClr val="000000"/>
              </a:solidFill>
              <a:ea typeface="MS PGothic" pitchFamily="34" charset="-128"/>
            </a:endParaRPr>
          </a:p>
        </p:txBody>
      </p:sp>
    </p:spTree>
    <p:extLst>
      <p:ext uri="{BB962C8B-B14F-4D97-AF65-F5344CB8AC3E}">
        <p14:creationId xmlns:p14="http://schemas.microsoft.com/office/powerpoint/2010/main" val="197252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55572" indent="-290483" eaLnBrk="0" hangingPunct="0">
              <a:spcBef>
                <a:spcPct val="30000"/>
              </a:spcBef>
              <a:defRPr sz="1200">
                <a:solidFill>
                  <a:schemeClr val="tx1"/>
                </a:solidFill>
                <a:latin typeface="Times New Roman" pitchFamily="18" charset="0"/>
              </a:defRPr>
            </a:lvl2pPr>
            <a:lvl3pPr marL="1161931" indent="-231751" eaLnBrk="0" hangingPunct="0">
              <a:spcBef>
                <a:spcPct val="30000"/>
              </a:spcBef>
              <a:defRPr sz="1200">
                <a:solidFill>
                  <a:schemeClr val="tx1"/>
                </a:solidFill>
                <a:latin typeface="Times New Roman" pitchFamily="18" charset="0"/>
              </a:defRPr>
            </a:lvl3pPr>
            <a:lvl4pPr marL="1627021" indent="-231751" eaLnBrk="0" hangingPunct="0">
              <a:spcBef>
                <a:spcPct val="30000"/>
              </a:spcBef>
              <a:defRPr sz="1200">
                <a:solidFill>
                  <a:schemeClr val="tx1"/>
                </a:solidFill>
                <a:latin typeface="Times New Roman" pitchFamily="18" charset="0"/>
              </a:defRPr>
            </a:lvl4pPr>
            <a:lvl5pPr marL="2092110" indent="-231751" eaLnBrk="0" hangingPunct="0">
              <a:spcBef>
                <a:spcPct val="30000"/>
              </a:spcBef>
              <a:defRPr sz="1200">
                <a:solidFill>
                  <a:schemeClr val="tx1"/>
                </a:solidFill>
                <a:latin typeface="Times New Roman" pitchFamily="18" charset="0"/>
              </a:defRPr>
            </a:lvl5pPr>
            <a:lvl6pPr marL="2549263" indent="-231751" eaLnBrk="0" fontAlgn="base" hangingPunct="0">
              <a:spcBef>
                <a:spcPct val="30000"/>
              </a:spcBef>
              <a:spcAft>
                <a:spcPct val="0"/>
              </a:spcAft>
              <a:defRPr sz="1200">
                <a:solidFill>
                  <a:schemeClr val="tx1"/>
                </a:solidFill>
                <a:latin typeface="Times New Roman" pitchFamily="18" charset="0"/>
              </a:defRPr>
            </a:lvl6pPr>
            <a:lvl7pPr marL="3006416" indent="-231751" eaLnBrk="0" fontAlgn="base" hangingPunct="0">
              <a:spcBef>
                <a:spcPct val="30000"/>
              </a:spcBef>
              <a:spcAft>
                <a:spcPct val="0"/>
              </a:spcAft>
              <a:defRPr sz="1200">
                <a:solidFill>
                  <a:schemeClr val="tx1"/>
                </a:solidFill>
                <a:latin typeface="Times New Roman" pitchFamily="18" charset="0"/>
              </a:defRPr>
            </a:lvl7pPr>
            <a:lvl8pPr marL="3463569" indent="-231751" eaLnBrk="0" fontAlgn="base" hangingPunct="0">
              <a:spcBef>
                <a:spcPct val="30000"/>
              </a:spcBef>
              <a:spcAft>
                <a:spcPct val="0"/>
              </a:spcAft>
              <a:defRPr sz="1200">
                <a:solidFill>
                  <a:schemeClr val="tx1"/>
                </a:solidFill>
                <a:latin typeface="Times New Roman" pitchFamily="18" charset="0"/>
              </a:defRPr>
            </a:lvl8pPr>
            <a:lvl9pPr marL="3920723" indent="-231751"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B94F609-3B5F-49A7-9515-6C386AB0F1F8}" type="slidenum">
              <a:rPr lang="en-US" altLang="en-US" smtClean="0">
                <a:solidFill>
                  <a:schemeClr val="tx2"/>
                </a:solidFill>
              </a:rPr>
              <a:pPr eaLnBrk="1" hangingPunct="1">
                <a:spcBef>
                  <a:spcPct val="0"/>
                </a:spcBef>
              </a:pPr>
              <a:t>38</a:t>
            </a:fld>
            <a:endParaRPr lang="en-US" altLang="en-US">
              <a:solidFill>
                <a:schemeClr val="tx2"/>
              </a:solidFill>
            </a:endParaRPr>
          </a:p>
        </p:txBody>
      </p:sp>
    </p:spTree>
    <p:extLst>
      <p:ext uri="{BB962C8B-B14F-4D97-AF65-F5344CB8AC3E}">
        <p14:creationId xmlns:p14="http://schemas.microsoft.com/office/powerpoint/2010/main" val="159831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smtClean="0"/>
              <a:pPr/>
              <a:t>49</a:t>
            </a:fld>
            <a:endParaRPr lang="en-US" altLang="en-US"/>
          </a:p>
        </p:txBody>
      </p:sp>
    </p:spTree>
    <p:extLst>
      <p:ext uri="{BB962C8B-B14F-4D97-AF65-F5344CB8AC3E}">
        <p14:creationId xmlns:p14="http://schemas.microsoft.com/office/powerpoint/2010/main" val="389889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Competitive Advantage</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Do we rely on unique processes, procedures, or technologies that create vital, differentiating competitive advantage?</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Security</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Are there unacceptable risks associated with using the packaged software, OSS, cloud solution, or an outsourcing vendor?</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Leal and Compliance</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Is our firm prohibited outright from using technologies? Are there specific legal and compliance requirements related to deploying our products or services?</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Skill, Expertise, and Available Labor</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Can we build it?</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 The firm may have skilled technologists, but they may not be sufficiently experienced with a new technology. Even if they are skilled, managers must consider the costs of allocating staff away from existing projects for this effort.</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Cost</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Is this a cost-effective choice for our firm?</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Time</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Do we have time to build, test, and deploy the system?</a:t>
            </a:r>
          </a:p>
          <a:p>
            <a:r>
              <a:rPr lang="en-US" sz="1200" b="1" i="0" u="none" strike="noStrike" kern="1200" dirty="0">
                <a:solidFill>
                  <a:srgbClr val="000000"/>
                </a:solidFill>
                <a:effectLst/>
                <a:latin typeface="Times New Roman" pitchFamily="-107" charset="0"/>
                <a:ea typeface="ＭＳ Ｐゴシック" pitchFamily="-109" charset="-128"/>
                <a:cs typeface="ＭＳ Ｐゴシック" pitchFamily="-109" charset="-128"/>
              </a:rPr>
              <a:t>Vendor Issues</a:t>
            </a:r>
            <a:r>
              <a:rPr lang="en-US" sz="1200" b="0" i="0" u="none" strike="noStrike" kern="1200" dirty="0">
                <a:solidFill>
                  <a:srgbClr val="000000"/>
                </a:solidFill>
                <a:effectLst/>
                <a:latin typeface="Times New Roman" pitchFamily="-107" charset="0"/>
                <a:ea typeface="ＭＳ Ｐゴシック" pitchFamily="-109" charset="-128"/>
                <a:cs typeface="ＭＳ Ｐゴシック" pitchFamily="-109" charset="-128"/>
              </a:rPr>
              <a:t>—</a:t>
            </a:r>
            <a:r>
              <a:rPr lang="en-US" sz="1200" b="0" i="1" u="none" strike="noStrike" kern="1200" dirty="0">
                <a:solidFill>
                  <a:srgbClr val="000000"/>
                </a:solidFill>
                <a:effectLst/>
                <a:latin typeface="Times New Roman" pitchFamily="-107" charset="0"/>
                <a:ea typeface="ＭＳ Ｐゴシック" pitchFamily="-109" charset="-128"/>
                <a:cs typeface="ＭＳ Ｐゴシック" pitchFamily="-109" charset="-128"/>
              </a:rPr>
              <a:t>Is the vendor reputable and in a sound financial position? Can the vendor guarantee the service levels and reliability we need?</a:t>
            </a:r>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57</a:t>
            </a:fld>
            <a:endParaRPr lang="en-GB" altLang="en-US"/>
          </a:p>
        </p:txBody>
      </p:sp>
    </p:spTree>
    <p:extLst>
      <p:ext uri="{BB962C8B-B14F-4D97-AF65-F5344CB8AC3E}">
        <p14:creationId xmlns:p14="http://schemas.microsoft.com/office/powerpoint/2010/main" val="397577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58</a:t>
            </a:fld>
            <a:endParaRPr lang="en-GB" altLang="en-US"/>
          </a:p>
        </p:txBody>
      </p:sp>
    </p:spTree>
    <p:extLst>
      <p:ext uri="{BB962C8B-B14F-4D97-AF65-F5344CB8AC3E}">
        <p14:creationId xmlns:p14="http://schemas.microsoft.com/office/powerpoint/2010/main" val="3866309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987879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mphasis Box">
    <p:spTree>
      <p:nvGrpSpPr>
        <p:cNvPr id="1" name=""/>
        <p:cNvGrpSpPr/>
        <p:nvPr/>
      </p:nvGrpSpPr>
      <p:grpSpPr>
        <a:xfrm>
          <a:off x="0" y="0"/>
          <a:ext cx="0" cy="0"/>
          <a:chOff x="0" y="0"/>
          <a:chExt cx="0" cy="0"/>
        </a:xfrm>
      </p:grpSpPr>
      <p:sp>
        <p:nvSpPr>
          <p:cNvPr id="20" name="Rounded Rectangle 19"/>
          <p:cNvSpPr/>
          <p:nvPr/>
        </p:nvSpPr>
        <p:spPr>
          <a:xfrm>
            <a:off x="1092068" y="1847920"/>
            <a:ext cx="7896490" cy="2099910"/>
          </a:xfrm>
          <a:prstGeom prst="roundRect">
            <a:avLst/>
          </a:prstGeom>
          <a:solidFill>
            <a:srgbClr val="1B2B5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97" tIns="37798" rIns="75597" bIns="37798" numCol="1" spcCol="0" rtlCol="0" fromWordArt="0" anchor="ctr" anchorCtr="0" forceAA="0" compatLnSpc="1">
            <a:prstTxWarp prst="textNoShape">
              <a:avLst/>
            </a:prstTxWarp>
            <a:noAutofit/>
          </a:bodyPr>
          <a:lstStyle/>
          <a:p>
            <a:pPr algn="ctr"/>
            <a:endParaRPr lang="en-US" sz="1488"/>
          </a:p>
        </p:txBody>
      </p:sp>
      <p:sp>
        <p:nvSpPr>
          <p:cNvPr id="2" name="Title 1"/>
          <p:cNvSpPr>
            <a:spLocks noGrp="1"/>
          </p:cNvSpPr>
          <p:nvPr>
            <p:ph type="title" hasCustomPrompt="1"/>
          </p:nvPr>
        </p:nvSpPr>
        <p:spPr/>
        <p:txBody>
          <a:bodyPr/>
          <a:lstStyle>
            <a:lvl1pPr>
              <a:defRPr sz="2646">
                <a:solidFill>
                  <a:srgbClr val="1B2B51"/>
                </a:solidFill>
              </a:defRPr>
            </a:lvl1pPr>
          </a:lstStyle>
          <a:p>
            <a:r>
              <a:rPr lang="en-US" dirty="0"/>
              <a:t>TO Highlight a definition or concept</a:t>
            </a:r>
          </a:p>
        </p:txBody>
      </p:sp>
      <p:sp>
        <p:nvSpPr>
          <p:cNvPr id="11" name="Text Placeholder 10"/>
          <p:cNvSpPr>
            <a:spLocks noGrp="1"/>
          </p:cNvSpPr>
          <p:nvPr>
            <p:ph type="body" sz="quarter" idx="11"/>
          </p:nvPr>
        </p:nvSpPr>
        <p:spPr>
          <a:xfrm>
            <a:off x="1275259" y="4031843"/>
            <a:ext cx="7476464" cy="2519893"/>
          </a:xfrm>
        </p:spPr>
        <p:txBody>
          <a:bodyPr>
            <a:normAutofit/>
          </a:bodyPr>
          <a:lstStyle>
            <a:lvl1pPr>
              <a:defRPr sz="2205"/>
            </a:lvl1pPr>
            <a:lvl2pPr>
              <a:defRPr sz="2205"/>
            </a:lvl2pPr>
            <a:lvl3pPr>
              <a:defRPr sz="2205"/>
            </a:lvl3pPr>
            <a:lvl4pPr>
              <a:defRPr sz="2205"/>
            </a:lvl4pPr>
            <a:lvl5pPr>
              <a:defRPr sz="220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2" hasCustomPrompt="1"/>
          </p:nvPr>
        </p:nvSpPr>
        <p:spPr>
          <a:xfrm>
            <a:off x="1359836" y="2015913"/>
            <a:ext cx="7292702" cy="1763924"/>
          </a:xfrm>
        </p:spPr>
        <p:txBody>
          <a:bodyPr>
            <a:normAutofit/>
          </a:bodyPr>
          <a:lstStyle>
            <a:lvl1pPr marL="0" indent="0" algn="ctr">
              <a:buNone/>
              <a:defRPr sz="2646" cap="all" baseline="0">
                <a:solidFill>
                  <a:schemeClr val="bg1"/>
                </a:solidFill>
              </a:defRPr>
            </a:lvl1pPr>
          </a:lstStyle>
          <a:p>
            <a:pPr lvl="0"/>
            <a:r>
              <a:rPr lang="en-US" dirty="0"/>
              <a:t>Important Things</a:t>
            </a:r>
          </a:p>
        </p:txBody>
      </p:sp>
    </p:spTree>
    <p:extLst>
      <p:ext uri="{BB962C8B-B14F-4D97-AF65-F5344CB8AC3E}">
        <p14:creationId xmlns:p14="http://schemas.microsoft.com/office/powerpoint/2010/main" val="164012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1" r:id="rId13"/>
    <p:sldLayoutId id="2147484242" r:id="rId14"/>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reuters.com/finance/stocks,www.google.com/financ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finance.yahoo.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s://www.nytimes.com/2018/09/28/technology/facebook-hack-data-breach.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uk.reuters.com/business/quotes/overview?symbol=TSLA.O" TargetMode="External"/><Relationship Id="rId2" Type="http://schemas.openxmlformats.org/officeDocument/2006/relationships/hyperlink" Target="https://uk.reuters.com/article/uk-tesla-musk-stocks/tesla-shares-sink-on-sec-lawsuit-sources-say-musk-could-settle-idUKKCN1M81D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bloomberg.com/news/videos/2017-09-18/slack-ceo-says-it-ll-be-quite-a-while-for-an-ipo-video" TargetMode="External"/><Relationship Id="rId2" Type="http://schemas.openxmlformats.org/officeDocument/2006/relationships/hyperlink" Target="https://www.businessinsider.com/slack-plans-ipo-in-2019-2018-9" TargetMode="Externa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hyperlink" Target="https://www.statista.com/statistics/652779/worldwide-slack-users-total-vs-paid/" TargetMode="External"/><Relationship Id="rId4" Type="http://schemas.openxmlformats.org/officeDocument/2006/relationships/hyperlink" Target="https://www.businessinsider.com/slack-funding-valuation-microsoft-teams-201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468312" y="3703638"/>
            <a:ext cx="9037638"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Understanding Software</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Software in Flux</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October 1,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t>Chapter 13</a:t>
            </a:r>
            <a:endParaRPr lang="en-US" dirty="0"/>
          </a:p>
        </p:txBody>
      </p:sp>
      <p:sp>
        <p:nvSpPr>
          <p:cNvPr id="3" name="Text Placeholder 2"/>
          <p:cNvSpPr>
            <a:spLocks noGrp="1"/>
          </p:cNvSpPr>
          <p:nvPr>
            <p:ph type="body" sz="quarter" idx="12"/>
          </p:nvPr>
        </p:nvSpPr>
        <p:spPr/>
        <p:txBody>
          <a:bodyPr>
            <a:normAutofit fontScale="92500" lnSpcReduction="20000"/>
          </a:bodyPr>
          <a:lstStyle/>
          <a:p>
            <a:r>
              <a:rPr lang="en-US" dirty="0">
                <a:solidFill>
                  <a:schemeClr val="tx1"/>
                </a:solidFill>
                <a:ea typeface="ＭＳ Ｐゴシック" pitchFamily="34" charset="-128"/>
              </a:rPr>
              <a:t>Understanding Software: A Primer for Managers</a:t>
            </a:r>
          </a:p>
        </p:txBody>
      </p:sp>
    </p:spTree>
    <p:extLst>
      <p:ext uri="{BB962C8B-B14F-4D97-AF65-F5344CB8AC3E}">
        <p14:creationId xmlns:p14="http://schemas.microsoft.com/office/powerpoint/2010/main" val="2336428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504507" y="1589568"/>
            <a:ext cx="4375116" cy="4878153"/>
          </a:xfrm>
        </p:spPr>
        <p:txBody>
          <a:bodyPr/>
          <a:lstStyle/>
          <a:p>
            <a:r>
              <a:rPr lang="en-US" sz="2400" b="1" dirty="0">
                <a:solidFill>
                  <a:schemeClr val="accent6">
                    <a:lumMod val="75000"/>
                  </a:schemeClr>
                </a:solidFill>
              </a:rPr>
              <a:t>Computing hardware:</a:t>
            </a:r>
            <a:r>
              <a:rPr lang="en-US" sz="2400" dirty="0"/>
              <a:t> Physical components of information technology, which includes the computer and its peripherals</a:t>
            </a:r>
          </a:p>
          <a:p>
            <a:pPr lvl="1"/>
            <a:r>
              <a:rPr lang="en-US" sz="2000" dirty="0"/>
              <a:t>Storage devices</a:t>
            </a:r>
          </a:p>
          <a:p>
            <a:pPr lvl="1"/>
            <a:r>
              <a:rPr lang="en-US" sz="2000" dirty="0"/>
              <a:t>Input devices</a:t>
            </a:r>
          </a:p>
          <a:p>
            <a:pPr lvl="1"/>
            <a:r>
              <a:rPr lang="en-US" sz="2000" dirty="0"/>
              <a:t>Output devices</a:t>
            </a:r>
          </a:p>
          <a:p>
            <a:r>
              <a:rPr lang="en-US" sz="2400" b="1" dirty="0">
                <a:solidFill>
                  <a:schemeClr val="accent6">
                    <a:lumMod val="75000"/>
                  </a:schemeClr>
                </a:solidFill>
              </a:rPr>
              <a:t>Software:</a:t>
            </a:r>
            <a:r>
              <a:rPr lang="en-US" sz="2400" dirty="0"/>
              <a:t> Computer program or collection of programs.</a:t>
            </a:r>
          </a:p>
          <a:p>
            <a:pPr lvl="1"/>
            <a:r>
              <a:rPr lang="en-US" sz="2000" dirty="0"/>
              <a:t>Precise set of instructions that tells hardware what to do.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7614" y="1589568"/>
            <a:ext cx="3965214" cy="5558711"/>
          </a:xfrm>
          <a:prstGeom prst="rect">
            <a:avLst/>
          </a:prstGeom>
        </p:spPr>
      </p:pic>
    </p:spTree>
    <p:extLst>
      <p:ext uri="{BB962C8B-B14F-4D97-AF65-F5344CB8AC3E}">
        <p14:creationId xmlns:p14="http://schemas.microsoft.com/office/powerpoint/2010/main" val="1940190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lstStyle/>
          <a:p>
            <a:r>
              <a:rPr lang="en-US" b="1" dirty="0">
                <a:solidFill>
                  <a:schemeClr val="accent6">
                    <a:lumMod val="75000"/>
                  </a:schemeClr>
                </a:solidFill>
              </a:rPr>
              <a:t>Operating system:</a:t>
            </a:r>
            <a:r>
              <a:rPr lang="en-US" dirty="0"/>
              <a:t> </a:t>
            </a:r>
          </a:p>
          <a:p>
            <a:endParaRPr lang="en-US" b="1" dirty="0">
              <a:solidFill>
                <a:schemeClr val="accent6">
                  <a:lumMod val="75000"/>
                </a:schemeClr>
              </a:solidFill>
            </a:endParaRPr>
          </a:p>
          <a:p>
            <a:endParaRPr lang="en-US" b="1" dirty="0">
              <a:solidFill>
                <a:schemeClr val="accent6">
                  <a:lumMod val="75000"/>
                </a:schemeClr>
              </a:solidFill>
            </a:endParaRPr>
          </a:p>
          <a:p>
            <a:r>
              <a:rPr lang="en-US" b="1" dirty="0">
                <a:solidFill>
                  <a:schemeClr val="accent6">
                    <a:lumMod val="75000"/>
                  </a:schemeClr>
                </a:solidFill>
              </a:rPr>
              <a:t>Applications:</a:t>
            </a:r>
            <a:endParaRPr lang="en-US" dirty="0"/>
          </a:p>
        </p:txBody>
      </p:sp>
    </p:spTree>
    <p:extLst>
      <p:ext uri="{BB962C8B-B14F-4D97-AF65-F5344CB8AC3E}">
        <p14:creationId xmlns:p14="http://schemas.microsoft.com/office/powerpoint/2010/main" val="1890725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lstStyle/>
          <a:p>
            <a:r>
              <a:rPr lang="en-US" b="1" dirty="0">
                <a:solidFill>
                  <a:schemeClr val="accent6">
                    <a:lumMod val="75000"/>
                  </a:schemeClr>
                </a:solidFill>
              </a:rPr>
              <a:t>Operating system:</a:t>
            </a:r>
            <a:r>
              <a:rPr lang="en-US" dirty="0"/>
              <a:t> Software that controls the computer hardware</a:t>
            </a:r>
          </a:p>
          <a:p>
            <a:pPr lvl="1"/>
            <a:r>
              <a:rPr lang="en-US" dirty="0"/>
              <a:t>Establishes standards for developing and executing applications</a:t>
            </a:r>
          </a:p>
          <a:p>
            <a:r>
              <a:rPr lang="en-US" b="1" dirty="0">
                <a:solidFill>
                  <a:schemeClr val="accent6">
                    <a:lumMod val="75000"/>
                  </a:schemeClr>
                </a:solidFill>
              </a:rPr>
              <a:t>Applications:</a:t>
            </a:r>
            <a:r>
              <a:rPr lang="en-US" dirty="0"/>
              <a:t> Desktop applications, enterprise software, utilities, and other programs that perform specific tasks for users and organizations</a:t>
            </a:r>
          </a:p>
        </p:txBody>
      </p:sp>
    </p:spTree>
    <p:extLst>
      <p:ext uri="{BB962C8B-B14F-4D97-AF65-F5344CB8AC3E}">
        <p14:creationId xmlns:p14="http://schemas.microsoft.com/office/powerpoint/2010/main" val="127999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12" y="-334963"/>
            <a:ext cx="9525000" cy="1473200"/>
          </a:xfrm>
        </p:spPr>
        <p:txBody>
          <a:bodyPr/>
          <a:lstStyle/>
          <a:p>
            <a:r>
              <a:rPr lang="en-US" dirty="0"/>
              <a:t>The Hardware/Software Stack</a:t>
            </a:r>
          </a:p>
        </p:txBody>
      </p:sp>
      <p:graphicFrame>
        <p:nvGraphicFramePr>
          <p:cNvPr id="4" name="Content Placeholder 3"/>
          <p:cNvGraphicFramePr>
            <a:graphicFrameLocks noGrp="1"/>
          </p:cNvGraphicFramePr>
          <p:nvPr>
            <p:ph idx="1"/>
            <p:extLst/>
          </p:nvPr>
        </p:nvGraphicFramePr>
        <p:xfrm>
          <a:off x="504507" y="1588931"/>
          <a:ext cx="9071610" cy="444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70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Operating Systems</a:t>
            </a:r>
          </a:p>
        </p:txBody>
      </p:sp>
      <p:sp>
        <p:nvSpPr>
          <p:cNvPr id="4" name="Text Placeholder 3"/>
          <p:cNvSpPr>
            <a:spLocks noGrp="1"/>
          </p:cNvSpPr>
          <p:nvPr>
            <p:ph type="body" sz="quarter" idx="11"/>
          </p:nvPr>
        </p:nvSpPr>
        <p:spPr>
          <a:xfrm>
            <a:off x="1275654" y="4031842"/>
            <a:ext cx="7475679" cy="3389056"/>
          </a:xfrm>
        </p:spPr>
        <p:txBody>
          <a:bodyPr>
            <a:normAutofit lnSpcReduction="10000"/>
          </a:bodyPr>
          <a:lstStyle/>
          <a:p>
            <a:r>
              <a:rPr lang="en-US" dirty="0"/>
              <a:t>Make it easier for users to interact with computers and for programmers to write application software.</a:t>
            </a:r>
          </a:p>
          <a:p>
            <a:r>
              <a:rPr lang="en-US" b="1" dirty="0">
                <a:solidFill>
                  <a:schemeClr val="accent6">
                    <a:lumMod val="75000"/>
                  </a:schemeClr>
                </a:solidFill>
              </a:rPr>
              <a:t>User interface:</a:t>
            </a:r>
            <a:r>
              <a:rPr lang="en-US" dirty="0"/>
              <a:t> Mechanism through which users interact with a computing device.</a:t>
            </a:r>
          </a:p>
          <a:p>
            <a:r>
              <a:rPr lang="en-US" b="1" dirty="0">
                <a:solidFill>
                  <a:schemeClr val="accent6">
                    <a:lumMod val="75000"/>
                  </a:schemeClr>
                </a:solidFill>
              </a:rPr>
              <a:t>Firmware:</a:t>
            </a:r>
            <a:r>
              <a:rPr lang="en-US" dirty="0"/>
              <a:t> Software stored on nonvolatile memory chips.</a:t>
            </a:r>
          </a:p>
          <a:p>
            <a:r>
              <a:rPr lang="en-US" b="1" dirty="0">
                <a:solidFill>
                  <a:schemeClr val="accent6">
                    <a:lumMod val="75000"/>
                  </a:schemeClr>
                </a:solidFill>
              </a:rPr>
              <a:t>Embedded Systems:</a:t>
            </a:r>
            <a:r>
              <a:rPr lang="en-US" dirty="0"/>
              <a:t> Special-purpose software designed and included inside physical products.</a:t>
            </a:r>
          </a:p>
          <a:p>
            <a:endParaRPr lang="en-US" dirty="0"/>
          </a:p>
        </p:txBody>
      </p:sp>
      <p:sp>
        <p:nvSpPr>
          <p:cNvPr id="5" name="Text Placeholder 4"/>
          <p:cNvSpPr>
            <a:spLocks noGrp="1"/>
          </p:cNvSpPr>
          <p:nvPr>
            <p:ph type="body" sz="quarter" idx="12"/>
          </p:nvPr>
        </p:nvSpPr>
        <p:spPr/>
        <p:txBody>
          <a:bodyPr/>
          <a:lstStyle/>
          <a:p>
            <a:r>
              <a:rPr lang="en-US" dirty="0"/>
              <a:t>Provide a common set of controls for managing computer hardware</a:t>
            </a:r>
          </a:p>
        </p:txBody>
      </p:sp>
    </p:spTree>
    <p:extLst>
      <p:ext uri="{BB962C8B-B14F-4D97-AF65-F5344CB8AC3E}">
        <p14:creationId xmlns:p14="http://schemas.microsoft.com/office/powerpoint/2010/main" val="4213747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Application Software</a:t>
            </a:r>
          </a:p>
        </p:txBody>
      </p:sp>
      <p:sp>
        <p:nvSpPr>
          <p:cNvPr id="4" name="Text Placeholder 3"/>
          <p:cNvSpPr>
            <a:spLocks noGrp="1"/>
          </p:cNvSpPr>
          <p:nvPr>
            <p:ph type="body" sz="quarter" idx="11"/>
          </p:nvPr>
        </p:nvSpPr>
        <p:spPr/>
        <p:txBody>
          <a:bodyPr/>
          <a:lstStyle/>
          <a:p>
            <a:r>
              <a:rPr lang="en-US" b="1" dirty="0">
                <a:solidFill>
                  <a:schemeClr val="accent6">
                    <a:lumMod val="75000"/>
                  </a:schemeClr>
                </a:solidFill>
              </a:rPr>
              <a:t>Platform:</a:t>
            </a:r>
            <a:r>
              <a:rPr lang="en-US" dirty="0"/>
              <a:t> Products and services that allow for the development and integration of software products and other complementary goods</a:t>
            </a:r>
          </a:p>
          <a:p>
            <a:r>
              <a:rPr lang="en-US" b="1" dirty="0">
                <a:solidFill>
                  <a:schemeClr val="accent6">
                    <a:lumMod val="75000"/>
                  </a:schemeClr>
                </a:solidFill>
              </a:rPr>
              <a:t>Desktop software:</a:t>
            </a:r>
            <a:r>
              <a:rPr lang="en-US" dirty="0"/>
              <a:t> Applications installed on a personal computer, typically supporting tasks performed by a single user</a:t>
            </a:r>
          </a:p>
        </p:txBody>
      </p:sp>
      <p:sp>
        <p:nvSpPr>
          <p:cNvPr id="5" name="Text Placeholder 4"/>
          <p:cNvSpPr>
            <a:spLocks noGrp="1"/>
          </p:cNvSpPr>
          <p:nvPr>
            <p:ph type="body" sz="quarter" idx="12"/>
          </p:nvPr>
        </p:nvSpPr>
        <p:spPr/>
        <p:txBody>
          <a:bodyPr/>
          <a:lstStyle/>
          <a:p>
            <a:r>
              <a:rPr lang="en-US" dirty="0"/>
              <a:t>Software that Performs the work that users and firms are directly interested in accomplishing</a:t>
            </a:r>
          </a:p>
          <a:p>
            <a:endParaRPr lang="en-US" dirty="0"/>
          </a:p>
        </p:txBody>
      </p:sp>
    </p:spTree>
    <p:extLst>
      <p:ext uri="{BB962C8B-B14F-4D97-AF65-F5344CB8AC3E}">
        <p14:creationId xmlns:p14="http://schemas.microsoft.com/office/powerpoint/2010/main" val="24219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Enterprise software</a:t>
            </a:r>
          </a:p>
        </p:txBody>
      </p:sp>
    </p:spTree>
    <p:extLst>
      <p:ext uri="{BB962C8B-B14F-4D97-AF65-F5344CB8AC3E}">
        <p14:creationId xmlns:p14="http://schemas.microsoft.com/office/powerpoint/2010/main" val="2533955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838" y="-360363"/>
            <a:ext cx="8866187" cy="1473200"/>
          </a:xfrm>
        </p:spPr>
        <p:txBody>
          <a:bodyPr/>
          <a:lstStyle/>
          <a:p>
            <a:r>
              <a:rPr lang="en-US" dirty="0"/>
              <a:t>Enterprise Software</a:t>
            </a:r>
          </a:p>
        </p:txBody>
      </p:sp>
      <p:graphicFrame>
        <p:nvGraphicFramePr>
          <p:cNvPr id="7" name="Content Placeholder 6"/>
          <p:cNvGraphicFramePr>
            <a:graphicFrameLocks noGrp="1"/>
          </p:cNvGraphicFramePr>
          <p:nvPr>
            <p:ph idx="1"/>
            <p:extLst/>
          </p:nvPr>
        </p:nvGraphicFramePr>
        <p:xfrm>
          <a:off x="504507" y="1588931"/>
          <a:ext cx="9071610" cy="487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820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712" y="119063"/>
            <a:ext cx="9231313" cy="1473200"/>
          </a:xfrm>
        </p:spPr>
        <p:txBody>
          <a:bodyPr/>
          <a:lstStyle/>
          <a:p>
            <a:r>
              <a:rPr lang="en-US" sz="4800" dirty="0"/>
              <a:t>Database Management System</a:t>
            </a:r>
          </a:p>
        </p:txBody>
      </p:sp>
      <p:sp>
        <p:nvSpPr>
          <p:cNvPr id="4" name="Text Placeholder 3"/>
          <p:cNvSpPr>
            <a:spLocks noGrp="1"/>
          </p:cNvSpPr>
          <p:nvPr>
            <p:ph type="body" sz="quarter" idx="11"/>
          </p:nvPr>
        </p:nvSpPr>
        <p:spPr/>
        <p:txBody>
          <a:bodyPr>
            <a:normAutofit lnSpcReduction="10000"/>
          </a:bodyPr>
          <a:lstStyle/>
          <a:p>
            <a:r>
              <a:rPr lang="en-US" dirty="0"/>
              <a:t>Referred to as database software.</a:t>
            </a:r>
          </a:p>
          <a:p>
            <a:r>
              <a:rPr lang="en-US" dirty="0"/>
              <a:t>Stores and retrieves the data created and used by enterprise applications.</a:t>
            </a:r>
          </a:p>
          <a:p>
            <a:r>
              <a:rPr lang="en-US" dirty="0"/>
              <a:t>Firms with common database systems and standards benefit from increased organizational insight and decision-making capabilities.</a:t>
            </a:r>
          </a:p>
          <a:p>
            <a:endParaRPr lang="en-US" dirty="0"/>
          </a:p>
        </p:txBody>
      </p:sp>
      <p:sp>
        <p:nvSpPr>
          <p:cNvPr id="5" name="Text Placeholder 4"/>
          <p:cNvSpPr>
            <a:spLocks noGrp="1"/>
          </p:cNvSpPr>
          <p:nvPr>
            <p:ph type="body" sz="quarter" idx="12"/>
          </p:nvPr>
        </p:nvSpPr>
        <p:spPr/>
        <p:txBody>
          <a:bodyPr/>
          <a:lstStyle/>
          <a:p>
            <a:r>
              <a:rPr lang="en-US" dirty="0"/>
              <a:t>Software for creating, maintaining, and manipulating data</a:t>
            </a:r>
          </a:p>
        </p:txBody>
      </p:sp>
    </p:spTree>
    <p:extLst>
      <p:ext uri="{BB962C8B-B14F-4D97-AF65-F5344CB8AC3E}">
        <p14:creationId xmlns:p14="http://schemas.microsoft.com/office/powerpoint/2010/main" val="374943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a:xfrm>
            <a:off x="604838" y="-334963"/>
            <a:ext cx="8866187" cy="1473200"/>
          </a:xfrm>
        </p:spPr>
        <p:txBody>
          <a:bodyPr/>
          <a:lstStyle/>
          <a:p>
            <a:pPr eaLnBrk="1" hangingPunct="1">
              <a:defRPr/>
            </a:pPr>
            <a:r>
              <a:rPr lang="en-US" altLang="en-US" sz="3200" dirty="0"/>
              <a:t>Managing IT Resources</a:t>
            </a:r>
            <a:br>
              <a:rPr lang="en-US" altLang="en-US" sz="3200" dirty="0"/>
            </a:br>
            <a:r>
              <a:rPr lang="en-US" altLang="en-US" sz="3200" dirty="0"/>
              <a:t>Class Outline: Mon, Oct 1,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239712" y="1260474"/>
            <a:ext cx="9656763" cy="5795963"/>
          </a:xfrm>
        </p:spPr>
        <p:txBody>
          <a:bodyPr/>
          <a:lstStyle/>
          <a:p>
            <a:pPr eaLnBrk="1" hangingPunct="1">
              <a:lnSpc>
                <a:spcPct val="80000"/>
              </a:lnSpc>
            </a:pPr>
            <a:r>
              <a:rPr lang="en-US" altLang="en-US" sz="2000" dirty="0">
                <a:solidFill>
                  <a:schemeClr val="tx1"/>
                </a:solidFill>
                <a:ea typeface="ＭＳ Ｐゴシック" panose="020B0600070205080204" pitchFamily="34" charset="-128"/>
              </a:rPr>
              <a:t>MITR Term Project</a:t>
            </a:r>
          </a:p>
          <a:p>
            <a:pPr lvl="1" eaLnBrk="1" hangingPunct="1">
              <a:lnSpc>
                <a:spcPct val="80000"/>
              </a:lnSpc>
            </a:pPr>
            <a:r>
              <a:rPr lang="en-US" altLang="en-US" sz="2000" dirty="0">
                <a:solidFill>
                  <a:schemeClr val="tx1"/>
                </a:solidFill>
                <a:ea typeface="ＭＳ Ｐゴシック" panose="020B0600070205080204" pitchFamily="34" charset="-128"/>
              </a:rPr>
              <a:t>Schedule Meetings with Client and Invite Faculty to Meetings</a:t>
            </a:r>
          </a:p>
          <a:p>
            <a:pPr lvl="1" eaLnBrk="1" hangingPunct="1">
              <a:lnSpc>
                <a:spcPct val="80000"/>
              </a:lnSpc>
            </a:pPr>
            <a:r>
              <a:rPr lang="en-US" altLang="en-US" sz="2000" dirty="0">
                <a:solidFill>
                  <a:schemeClr val="tx1"/>
                </a:solidFill>
                <a:ea typeface="ＭＳ Ｐゴシック" panose="020B0600070205080204" pitchFamily="34" charset="-128"/>
              </a:rPr>
              <a:t>Work on “System Requirements” with Client due as part of “Initial Sections” on Oct 9 by 9 PM</a:t>
            </a:r>
          </a:p>
          <a:p>
            <a:pPr lvl="1" eaLnBrk="1" hangingPunct="1">
              <a:lnSpc>
                <a:spcPct val="80000"/>
              </a:lnSpc>
            </a:pPr>
            <a:r>
              <a:rPr lang="en-US" altLang="en-US" sz="2000" dirty="0">
                <a:solidFill>
                  <a:schemeClr val="tx1"/>
                </a:solidFill>
                <a:ea typeface="ＭＳ Ｐゴシック" panose="020B0600070205080204" pitchFamily="34" charset="-128"/>
              </a:rPr>
              <a:t>Work on “Risk Management Plan” due as part of “Initial Sections” on Oct 9 by 9 PM</a:t>
            </a:r>
          </a:p>
          <a:p>
            <a:pPr lvl="1" eaLnBrk="1" hangingPunct="1">
              <a:lnSpc>
                <a:spcPct val="80000"/>
              </a:lnSpc>
            </a:pPr>
            <a:r>
              <a:rPr lang="en-US" altLang="en-US" sz="2000" dirty="0">
                <a:solidFill>
                  <a:schemeClr val="tx1"/>
                </a:solidFill>
                <a:ea typeface="ＭＳ Ｐゴシック" panose="020B0600070205080204" pitchFamily="34" charset="-128"/>
              </a:rPr>
              <a:t>Submit updated “CBA” due as part of “Initial Sections” on Oct 9 by 9 PM</a:t>
            </a:r>
            <a:endParaRPr lang="en-US" altLang="en-US" sz="2000" dirty="0">
              <a:solidFill>
                <a:srgbClr val="FF0000"/>
              </a:solidFill>
              <a:ea typeface="ＭＳ Ｐゴシック" panose="020B0600070205080204" pitchFamily="34" charset="-128"/>
            </a:endParaRPr>
          </a:p>
          <a:p>
            <a:pPr eaLnBrk="1" hangingPunct="1">
              <a:lnSpc>
                <a:spcPct val="80000"/>
              </a:lnSpc>
            </a:pPr>
            <a:r>
              <a:rPr lang="en-US" altLang="en-US" sz="2000" dirty="0">
                <a:solidFill>
                  <a:srgbClr val="FF0000"/>
                </a:solidFill>
                <a:ea typeface="ＭＳ Ｐゴシック" panose="020B0600070205080204" pitchFamily="34" charset="-128"/>
              </a:rPr>
              <a:t>“Initial Sections” for Project Due Tues Oct 9 by 9:00 PM</a:t>
            </a:r>
          </a:p>
          <a:p>
            <a:pPr eaLnBrk="1" hangingPunct="1">
              <a:lnSpc>
                <a:spcPct val="80000"/>
              </a:lnSpc>
            </a:pPr>
            <a:r>
              <a:rPr lang="en-US" altLang="en-US" sz="2000" dirty="0">
                <a:solidFill>
                  <a:srgbClr val="FF0000"/>
                </a:solidFill>
                <a:ea typeface="ＭＳ Ｐゴシック" panose="020B0600070205080204" pitchFamily="34" charset="-128"/>
              </a:rPr>
              <a:t>Mid-Term Exam on Monday Oct 15 during class from 10 AM – 11:50 AM</a:t>
            </a:r>
          </a:p>
          <a:p>
            <a:pPr lvl="1" eaLnBrk="1" hangingPunct="1">
              <a:lnSpc>
                <a:spcPct val="80000"/>
              </a:lnSpc>
            </a:pPr>
            <a:r>
              <a:rPr lang="en-US" altLang="en-US" sz="2000" dirty="0">
                <a:solidFill>
                  <a:srgbClr val="FF0000"/>
                </a:solidFill>
                <a:ea typeface="ＭＳ Ｐゴシック" panose="020B0600070205080204" pitchFamily="34" charset="-128"/>
              </a:rPr>
              <a:t>See past Mid-Term Exams posted on LMS</a:t>
            </a:r>
            <a:r>
              <a:rPr lang="en-US" altLang="en-US" sz="2000" dirty="0">
                <a:solidFill>
                  <a:schemeClr val="tx1"/>
                </a:solidFill>
                <a:ea typeface="ＭＳ Ｐゴシック" panose="020B0600070205080204" pitchFamily="34" charset="-128"/>
              </a:rPr>
              <a:t> </a:t>
            </a:r>
          </a:p>
          <a:p>
            <a:pPr eaLnBrk="1" hangingPunct="1">
              <a:lnSpc>
                <a:spcPct val="80000"/>
              </a:lnSpc>
            </a:pPr>
            <a:r>
              <a:rPr lang="en-US" altLang="en-US" sz="2000" dirty="0">
                <a:solidFill>
                  <a:schemeClr val="tx1"/>
                </a:solidFill>
                <a:ea typeface="ＭＳ Ｐゴシック" panose="020B0600070205080204" pitchFamily="34" charset="-128"/>
              </a:rPr>
              <a:t>How to Do a Business Case – </a:t>
            </a:r>
            <a:r>
              <a:rPr lang="en-US" altLang="en-US" sz="2000" dirty="0">
                <a:solidFill>
                  <a:srgbClr val="FF0000"/>
                </a:solidFill>
                <a:ea typeface="ＭＳ Ｐゴシック" panose="020B0600070205080204" pitchFamily="34" charset="-128"/>
              </a:rPr>
              <a:t>1</a:t>
            </a:r>
            <a:r>
              <a:rPr lang="en-US" altLang="en-US" sz="2000" baseline="30000" dirty="0">
                <a:solidFill>
                  <a:srgbClr val="FF0000"/>
                </a:solidFill>
                <a:ea typeface="ＭＳ Ｐゴシック" panose="020B0600070205080204" pitchFamily="34" charset="-128"/>
              </a:rPr>
              <a:t>st</a:t>
            </a:r>
            <a:r>
              <a:rPr lang="en-US" altLang="en-US" sz="2000" dirty="0">
                <a:solidFill>
                  <a:srgbClr val="FF0000"/>
                </a:solidFill>
                <a:ea typeface="ＭＳ Ｐゴシック" panose="020B0600070205080204" pitchFamily="34" charset="-128"/>
              </a:rPr>
              <a:t> Business Case is “Netflix” with Case Answers due prior to class (9:59 AM) on Tues Oct 9 </a:t>
            </a:r>
          </a:p>
          <a:p>
            <a:pPr eaLnBrk="1" hangingPunct="1">
              <a:lnSpc>
                <a:spcPct val="80000"/>
              </a:lnSpc>
            </a:pPr>
            <a:r>
              <a:rPr lang="en-US" altLang="en-US" sz="2000" dirty="0">
                <a:solidFill>
                  <a:schemeClr val="tx1"/>
                </a:solidFill>
                <a:ea typeface="ＭＳ Ｐゴシック" panose="020B0600070205080204" pitchFamily="34" charset="-128"/>
              </a:rPr>
              <a:t>Current Events </a:t>
            </a:r>
          </a:p>
          <a:p>
            <a:pPr eaLnBrk="1" hangingPunct="1">
              <a:lnSpc>
                <a:spcPct val="80000"/>
              </a:lnSpc>
            </a:pPr>
            <a:r>
              <a:rPr lang="en-US" altLang="en-US" sz="2000" dirty="0">
                <a:solidFill>
                  <a:schemeClr val="tx1"/>
                </a:solidFill>
                <a:ea typeface="ＭＳ Ｐゴシック" panose="020B0600070205080204" pitchFamily="34" charset="-128"/>
              </a:rPr>
              <a:t>Understanding Software: Chapter 13 in </a:t>
            </a:r>
            <a:r>
              <a:rPr lang="en-US" altLang="en-US" sz="2000" dirty="0" err="1">
                <a:solidFill>
                  <a:schemeClr val="tx1"/>
                </a:solidFill>
                <a:ea typeface="ＭＳ Ｐゴシック" panose="020B0600070205080204" pitchFamily="34" charset="-128"/>
              </a:rPr>
              <a:t>Gallaugher</a:t>
            </a:r>
            <a:r>
              <a:rPr lang="en-US" altLang="en-US" sz="2000" dirty="0">
                <a:solidFill>
                  <a:schemeClr val="tx1"/>
                </a:solidFill>
                <a:ea typeface="ＭＳ Ｐゴシック" panose="020B0600070205080204" pitchFamily="34" charset="-128"/>
              </a:rPr>
              <a:t> Text</a:t>
            </a:r>
          </a:p>
          <a:p>
            <a:pPr eaLnBrk="1" hangingPunct="1">
              <a:lnSpc>
                <a:spcPct val="80000"/>
              </a:lnSpc>
            </a:pPr>
            <a:r>
              <a:rPr lang="en-US" altLang="en-US" sz="2000" dirty="0">
                <a:solidFill>
                  <a:schemeClr val="tx1"/>
                </a:solidFill>
                <a:ea typeface="ＭＳ Ｐゴシック" panose="020B0600070205080204" pitchFamily="34" charset="-128"/>
              </a:rPr>
              <a:t>Software in Flux: Chapter 14 in </a:t>
            </a:r>
            <a:r>
              <a:rPr lang="en-US" altLang="en-US" sz="2000" dirty="0" err="1">
                <a:solidFill>
                  <a:schemeClr val="tx1"/>
                </a:solidFill>
                <a:ea typeface="ＭＳ Ｐゴシック" panose="020B0600070205080204" pitchFamily="34" charset="-128"/>
              </a:rPr>
              <a:t>Gallaugher</a:t>
            </a:r>
            <a:r>
              <a:rPr lang="en-US" altLang="en-US" sz="2000" dirty="0">
                <a:solidFill>
                  <a:schemeClr val="tx1"/>
                </a:solidFill>
                <a:ea typeface="ＭＳ Ｐゴシック" panose="020B0600070205080204" pitchFamily="34" charset="-128"/>
              </a:rPr>
              <a:t> Text</a:t>
            </a:r>
          </a:p>
          <a:p>
            <a:pPr eaLnBrk="1" hangingPunct="1">
              <a:lnSpc>
                <a:spcPct val="80000"/>
              </a:lnSpc>
            </a:pPr>
            <a:endParaRPr lang="en-US" altLang="en-US" sz="1600" u="sng" dirty="0">
              <a:ea typeface="ＭＳ Ｐゴシック" panose="020B0600070205080204" pitchFamily="34" charset="-128"/>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a:t>
            </a:r>
          </a:p>
        </p:txBody>
      </p:sp>
      <p:grpSp>
        <p:nvGrpSpPr>
          <p:cNvPr id="4" name="Group 38"/>
          <p:cNvGrpSpPr/>
          <p:nvPr/>
        </p:nvGrpSpPr>
        <p:grpSpPr>
          <a:xfrm>
            <a:off x="672500" y="1561238"/>
            <a:ext cx="8819622" cy="4234513"/>
            <a:chOff x="162971" y="1416327"/>
            <a:chExt cx="8848508" cy="4242350"/>
          </a:xfrm>
        </p:grpSpPr>
        <p:sp>
          <p:nvSpPr>
            <p:cNvPr id="6" name="Rounded Rectangle 5"/>
            <p:cNvSpPr/>
            <p:nvPr/>
          </p:nvSpPr>
          <p:spPr>
            <a:xfrm>
              <a:off x="162971" y="2332385"/>
              <a:ext cx="1506802" cy="821632"/>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SCM</a:t>
              </a:r>
            </a:p>
          </p:txBody>
        </p:sp>
        <p:sp>
          <p:nvSpPr>
            <p:cNvPr id="10" name="Rounded Rectangle 9"/>
            <p:cNvSpPr/>
            <p:nvPr/>
          </p:nvSpPr>
          <p:spPr>
            <a:xfrm>
              <a:off x="2187873" y="2332385"/>
              <a:ext cx="1506802" cy="821632"/>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SCM</a:t>
              </a:r>
            </a:p>
          </p:txBody>
        </p:sp>
        <p:sp>
          <p:nvSpPr>
            <p:cNvPr id="11" name="Rounded Rectangle 10"/>
            <p:cNvSpPr/>
            <p:nvPr/>
          </p:nvSpPr>
          <p:spPr>
            <a:xfrm>
              <a:off x="3869634" y="2332385"/>
              <a:ext cx="1506802" cy="821632"/>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ERP</a:t>
              </a:r>
            </a:p>
          </p:txBody>
        </p:sp>
        <p:sp>
          <p:nvSpPr>
            <p:cNvPr id="12" name="Rounded Rectangle 11"/>
            <p:cNvSpPr/>
            <p:nvPr/>
          </p:nvSpPr>
          <p:spPr>
            <a:xfrm>
              <a:off x="5551395" y="2332385"/>
              <a:ext cx="1506802" cy="821632"/>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CRM</a:t>
              </a:r>
            </a:p>
          </p:txBody>
        </p:sp>
        <p:sp>
          <p:nvSpPr>
            <p:cNvPr id="13" name="Rounded Rectangle 12"/>
            <p:cNvSpPr/>
            <p:nvPr/>
          </p:nvSpPr>
          <p:spPr>
            <a:xfrm>
              <a:off x="7157506" y="2332385"/>
              <a:ext cx="1853973" cy="821632"/>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PROPRIETARY</a:t>
              </a:r>
            </a:p>
          </p:txBody>
        </p:sp>
        <p:sp>
          <p:nvSpPr>
            <p:cNvPr id="14" name="Rounded Rectangle 13"/>
            <p:cNvSpPr/>
            <p:nvPr/>
          </p:nvSpPr>
          <p:spPr>
            <a:xfrm>
              <a:off x="4093655" y="4128054"/>
              <a:ext cx="2915479" cy="1530623"/>
            </a:xfrm>
            <a:prstGeom prst="round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5" dirty="0"/>
                <a:t>DATABASE</a:t>
              </a:r>
            </a:p>
          </p:txBody>
        </p:sp>
        <p:cxnSp>
          <p:nvCxnSpPr>
            <p:cNvPr id="16" name="Straight Connector 15"/>
            <p:cNvCxnSpPr>
              <a:stCxn id="6" idx="3"/>
              <a:endCxn id="10" idx="1"/>
            </p:cNvCxnSpPr>
            <p:nvPr/>
          </p:nvCxnSpPr>
          <p:spPr>
            <a:xfrm>
              <a:off x="1669773" y="2743201"/>
              <a:ext cx="5181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2"/>
              <a:endCxn id="14" idx="1"/>
            </p:cNvCxnSpPr>
            <p:nvPr/>
          </p:nvCxnSpPr>
          <p:spPr>
            <a:xfrm>
              <a:off x="2941274" y="3154017"/>
              <a:ext cx="1152381" cy="173934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2"/>
            </p:cNvCxnSpPr>
            <p:nvPr/>
          </p:nvCxnSpPr>
          <p:spPr>
            <a:xfrm>
              <a:off x="4623035" y="3154017"/>
              <a:ext cx="376701" cy="9740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2"/>
            </p:cNvCxnSpPr>
            <p:nvPr/>
          </p:nvCxnSpPr>
          <p:spPr>
            <a:xfrm flipH="1">
              <a:off x="6119973" y="3154017"/>
              <a:ext cx="184823" cy="97403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3" idx="2"/>
              <a:endCxn id="14" idx="3"/>
            </p:cNvCxnSpPr>
            <p:nvPr/>
          </p:nvCxnSpPr>
          <p:spPr>
            <a:xfrm flipH="1">
              <a:off x="7009133" y="3154017"/>
              <a:ext cx="1075360" cy="173934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941022" y="1416327"/>
              <a:ext cx="4580" cy="2892997"/>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62971" y="3317870"/>
              <a:ext cx="1365182" cy="772407"/>
            </a:xfrm>
            <a:prstGeom prst="rect">
              <a:avLst/>
            </a:prstGeom>
            <a:noFill/>
          </p:spPr>
          <p:txBody>
            <a:bodyPr wrap="square" rtlCol="0">
              <a:spAutoFit/>
            </a:bodyPr>
            <a:lstStyle/>
            <a:p>
              <a:pPr algn="ctr"/>
              <a:r>
                <a:rPr lang="en-US" sz="2205" dirty="0"/>
                <a:t>Partner’s</a:t>
              </a:r>
            </a:p>
            <a:p>
              <a:pPr algn="ctr"/>
              <a:r>
                <a:rPr lang="en-US" sz="2205" dirty="0"/>
                <a:t>Systems</a:t>
              </a:r>
            </a:p>
          </p:txBody>
        </p:sp>
      </p:grpSp>
      <p:sp>
        <p:nvSpPr>
          <p:cNvPr id="3" name="TextBox 2"/>
          <p:cNvSpPr txBox="1"/>
          <p:nvPr/>
        </p:nvSpPr>
        <p:spPr>
          <a:xfrm>
            <a:off x="4662328" y="6530719"/>
            <a:ext cx="3443852" cy="431657"/>
          </a:xfrm>
          <a:prstGeom prst="rect">
            <a:avLst/>
          </a:prstGeom>
          <a:noFill/>
        </p:spPr>
        <p:txBody>
          <a:bodyPr wrap="square" rtlCol="0">
            <a:spAutoFit/>
          </a:bodyPr>
          <a:lstStyle/>
          <a:p>
            <a:r>
              <a:rPr lang="en-US" sz="2205" dirty="0"/>
              <a:t>Organization’s Systems</a:t>
            </a:r>
          </a:p>
        </p:txBody>
      </p:sp>
    </p:spTree>
    <p:extLst>
      <p:ext uri="{BB962C8B-B14F-4D97-AF65-F5344CB8AC3E}">
        <p14:creationId xmlns:p14="http://schemas.microsoft.com/office/powerpoint/2010/main" val="14921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800" dirty="0"/>
              <a:t>Distributed Computing</a:t>
            </a:r>
            <a:endParaRPr lang="en-US" dirty="0"/>
          </a:p>
        </p:txBody>
      </p:sp>
    </p:spTree>
    <p:extLst>
      <p:ext uri="{BB962C8B-B14F-4D97-AF65-F5344CB8AC3E}">
        <p14:creationId xmlns:p14="http://schemas.microsoft.com/office/powerpoint/2010/main" val="228431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800" dirty="0"/>
              <a:t>Distributed Computing</a:t>
            </a:r>
            <a:endParaRPr lang="en-US" dirty="0"/>
          </a:p>
        </p:txBody>
      </p:sp>
      <p:sp>
        <p:nvSpPr>
          <p:cNvPr id="4" name="Text Placeholder 3"/>
          <p:cNvSpPr>
            <a:spLocks noGrp="1"/>
          </p:cNvSpPr>
          <p:nvPr>
            <p:ph type="body" sz="quarter" idx="11"/>
          </p:nvPr>
        </p:nvSpPr>
        <p:spPr/>
        <p:txBody>
          <a:bodyPr>
            <a:normAutofit fontScale="92500"/>
          </a:bodyPr>
          <a:lstStyle/>
          <a:p>
            <a:r>
              <a:rPr lang="en-US" b="1" dirty="0">
                <a:solidFill>
                  <a:schemeClr val="accent6">
                    <a:lumMod val="75000"/>
                  </a:schemeClr>
                </a:solidFill>
              </a:rPr>
              <a:t>Server:</a:t>
            </a:r>
            <a:r>
              <a:rPr lang="en-US" dirty="0"/>
              <a:t> Program that fulfills the requests of a client</a:t>
            </a:r>
          </a:p>
          <a:p>
            <a:pPr lvl="1"/>
            <a:r>
              <a:rPr lang="en-US" dirty="0"/>
              <a:t>Hardware context - Computer that has been configured to support requests from other computers</a:t>
            </a:r>
          </a:p>
          <a:p>
            <a:pPr lvl="1"/>
            <a:r>
              <a:rPr lang="en-US" dirty="0"/>
              <a:t>Software context - Program that fulfills requests</a:t>
            </a:r>
          </a:p>
          <a:p>
            <a:r>
              <a:rPr lang="en-US" b="1" dirty="0">
                <a:solidFill>
                  <a:schemeClr val="accent6">
                    <a:lumMod val="75000"/>
                  </a:schemeClr>
                </a:solidFill>
              </a:rPr>
              <a:t>Client:</a:t>
            </a:r>
            <a:r>
              <a:rPr lang="en-US" dirty="0"/>
              <a:t> Software program that makes requests of a server program</a:t>
            </a:r>
          </a:p>
        </p:txBody>
      </p:sp>
      <p:sp>
        <p:nvSpPr>
          <p:cNvPr id="5" name="Text Placeholder 4"/>
          <p:cNvSpPr>
            <a:spLocks noGrp="1"/>
          </p:cNvSpPr>
          <p:nvPr>
            <p:ph type="body" sz="quarter" idx="12"/>
          </p:nvPr>
        </p:nvSpPr>
        <p:spPr/>
        <p:txBody>
          <a:bodyPr/>
          <a:lstStyle/>
          <a:p>
            <a:r>
              <a:rPr lang="en-US" dirty="0"/>
              <a:t>Form of computing where systems in different locations communicate and collaborate to complete a task</a:t>
            </a:r>
          </a:p>
        </p:txBody>
      </p:sp>
    </p:spTree>
    <p:extLst>
      <p:ext uri="{BB962C8B-B14F-4D97-AF65-F5344CB8AC3E}">
        <p14:creationId xmlns:p14="http://schemas.microsoft.com/office/powerpoint/2010/main" val="367434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 Distributed Computing</a:t>
            </a:r>
          </a:p>
        </p:txBody>
      </p:sp>
      <p:graphicFrame>
        <p:nvGraphicFramePr>
          <p:cNvPr id="6" name="Content Placeholder 5"/>
          <p:cNvGraphicFramePr>
            <a:graphicFrameLocks noGrp="1"/>
          </p:cNvGraphicFramePr>
          <p:nvPr>
            <p:ph idx="1"/>
            <p:extLst/>
          </p:nvPr>
        </p:nvGraphicFramePr>
        <p:xfrm>
          <a:off x="358428" y="1402375"/>
          <a:ext cx="9546371" cy="6157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534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4838" y="-360363"/>
            <a:ext cx="8866187" cy="1473200"/>
          </a:xfrm>
        </p:spPr>
        <p:txBody>
          <a:bodyPr/>
          <a:lstStyle/>
          <a:p>
            <a:r>
              <a:rPr lang="en-US" sz="4800" dirty="0"/>
              <a:t>Total Cost of Ownership</a:t>
            </a:r>
          </a:p>
        </p:txBody>
      </p:sp>
      <p:sp>
        <p:nvSpPr>
          <p:cNvPr id="6" name="Text Placeholder 5"/>
          <p:cNvSpPr>
            <a:spLocks noGrp="1"/>
          </p:cNvSpPr>
          <p:nvPr>
            <p:ph type="body" sz="quarter" idx="12"/>
          </p:nvPr>
        </p:nvSpPr>
        <p:spPr>
          <a:xfrm>
            <a:off x="1359836" y="2015913"/>
            <a:ext cx="7292702" cy="1763924"/>
          </a:xfrm>
        </p:spPr>
        <p:txBody>
          <a:bodyPr/>
          <a:lstStyle/>
          <a:p>
            <a:r>
              <a:rPr lang="en-US" dirty="0"/>
              <a:t>All of the costs associated with any form of capital, including a software system</a:t>
            </a:r>
          </a:p>
        </p:txBody>
      </p:sp>
      <p:sp>
        <p:nvSpPr>
          <p:cNvPr id="2" name="TextBox 1">
            <a:extLst>
              <a:ext uri="{FF2B5EF4-FFF2-40B4-BE49-F238E27FC236}">
                <a16:creationId xmlns:a16="http://schemas.microsoft.com/office/drawing/2014/main" id="{5FE1B4A4-A2DA-40E5-B065-A2BB570828B8}"/>
              </a:ext>
            </a:extLst>
          </p:cNvPr>
          <p:cNvSpPr txBox="1"/>
          <p:nvPr/>
        </p:nvSpPr>
        <p:spPr>
          <a:xfrm>
            <a:off x="2220912" y="4237037"/>
            <a:ext cx="6629400" cy="3385542"/>
          </a:xfrm>
          <a:prstGeom prst="rect">
            <a:avLst/>
          </a:prstGeom>
          <a:noFill/>
        </p:spPr>
        <p:txBody>
          <a:bodyPr wrap="square" rtlCol="0">
            <a:spAutoFit/>
          </a:bodyPr>
          <a:lstStyle/>
          <a:p>
            <a:r>
              <a:rPr lang="en-US" sz="2800" dirty="0"/>
              <a:t>Design</a:t>
            </a:r>
          </a:p>
          <a:p>
            <a:r>
              <a:rPr lang="en-US" sz="2800" dirty="0"/>
              <a:t>Development </a:t>
            </a:r>
          </a:p>
          <a:p>
            <a:r>
              <a:rPr lang="en-US" sz="2800" dirty="0"/>
              <a:t>Testing</a:t>
            </a:r>
          </a:p>
          <a:p>
            <a:r>
              <a:rPr lang="en-US" sz="2800" dirty="0"/>
              <a:t>Implementation</a:t>
            </a:r>
          </a:p>
          <a:p>
            <a:r>
              <a:rPr lang="en-US" sz="2800" dirty="0"/>
              <a:t>Documentation</a:t>
            </a:r>
          </a:p>
          <a:p>
            <a:r>
              <a:rPr lang="en-US" sz="2800" dirty="0"/>
              <a:t>Training </a:t>
            </a:r>
          </a:p>
          <a:p>
            <a:r>
              <a:rPr lang="en-US" sz="2800" dirty="0"/>
              <a:t>Maintenance</a:t>
            </a:r>
          </a:p>
          <a:p>
            <a:endParaRPr lang="en-US" dirty="0"/>
          </a:p>
        </p:txBody>
      </p:sp>
    </p:spTree>
    <p:extLst>
      <p:ext uri="{BB962C8B-B14F-4D97-AF65-F5344CB8AC3E}">
        <p14:creationId xmlns:p14="http://schemas.microsoft.com/office/powerpoint/2010/main" val="125555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Why Do Technology Projects Fail?</a:t>
            </a:r>
          </a:p>
        </p:txBody>
      </p:sp>
    </p:spTree>
    <p:extLst>
      <p:ext uri="{BB962C8B-B14F-4D97-AF65-F5344CB8AC3E}">
        <p14:creationId xmlns:p14="http://schemas.microsoft.com/office/powerpoint/2010/main" val="359975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sz="4000" dirty="0"/>
              <a:t>Why Do Technology Projects Fail?</a:t>
            </a:r>
          </a:p>
        </p:txBody>
      </p:sp>
      <p:sp>
        <p:nvSpPr>
          <p:cNvPr id="5" name="Content Placeholder 4"/>
          <p:cNvSpPr>
            <a:spLocks noGrp="1"/>
          </p:cNvSpPr>
          <p:nvPr>
            <p:ph idx="1"/>
          </p:nvPr>
        </p:nvSpPr>
        <p:spPr>
          <a:xfrm>
            <a:off x="504507" y="1589568"/>
            <a:ext cx="4459605" cy="5597602"/>
          </a:xfrm>
        </p:spPr>
        <p:txBody>
          <a:bodyPr>
            <a:normAutofit/>
          </a:bodyPr>
          <a:lstStyle/>
          <a:p>
            <a:r>
              <a:rPr lang="en-US" sz="1800" dirty="0"/>
              <a:t>Unrealistic or unclear project goals</a:t>
            </a:r>
          </a:p>
          <a:p>
            <a:r>
              <a:rPr lang="en-US" sz="1800" dirty="0"/>
              <a:t>Poor project leadership and weak executive commitment</a:t>
            </a:r>
          </a:p>
          <a:p>
            <a:r>
              <a:rPr lang="en-US" sz="1800" dirty="0"/>
              <a:t>Inaccurate estimates of needed resources </a:t>
            </a:r>
          </a:p>
          <a:p>
            <a:r>
              <a:rPr lang="en-US" sz="1800" dirty="0"/>
              <a:t>Badly defined system requirements</a:t>
            </a:r>
          </a:p>
          <a:p>
            <a:r>
              <a:rPr lang="en-US" sz="1800" dirty="0"/>
              <a:t>Allowing feature creep during development</a:t>
            </a:r>
          </a:p>
          <a:p>
            <a:r>
              <a:rPr lang="en-US" sz="1800" dirty="0"/>
              <a:t>Poor reporting of the project’s status</a:t>
            </a:r>
          </a:p>
          <a:p>
            <a:r>
              <a:rPr lang="en-US" sz="1800" dirty="0"/>
              <a:t>Poor communication among customers, developers, and users</a:t>
            </a:r>
          </a:p>
          <a:p>
            <a:endParaRPr lang="en-US" sz="1100" dirty="0"/>
          </a:p>
        </p:txBody>
      </p:sp>
      <p:sp>
        <p:nvSpPr>
          <p:cNvPr id="6" name="Content Placeholder 4">
            <a:extLst>
              <a:ext uri="{FF2B5EF4-FFF2-40B4-BE49-F238E27FC236}">
                <a16:creationId xmlns:a16="http://schemas.microsoft.com/office/drawing/2014/main" id="{7A7C9D9B-EA4B-3247-9C66-A817C3D93BA0}"/>
              </a:ext>
            </a:extLst>
          </p:cNvPr>
          <p:cNvSpPr txBox="1">
            <a:spLocks/>
          </p:cNvSpPr>
          <p:nvPr/>
        </p:nvSpPr>
        <p:spPr bwMode="auto">
          <a:xfrm>
            <a:off x="5228907" y="1570037"/>
            <a:ext cx="4459605" cy="55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normAutofit/>
          </a:bodyPr>
          <a:lst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r>
              <a:rPr lang="en-US" sz="1800" dirty="0"/>
              <a:t>Use of immature technology</a:t>
            </a:r>
          </a:p>
          <a:p>
            <a:r>
              <a:rPr lang="en-US" sz="1800" dirty="0"/>
              <a:t>Unmanaged risks</a:t>
            </a:r>
          </a:p>
          <a:p>
            <a:r>
              <a:rPr lang="en-US" sz="1800" dirty="0"/>
              <a:t>Inability to handle the project’s complexity</a:t>
            </a:r>
          </a:p>
          <a:p>
            <a:r>
              <a:rPr lang="en-US" sz="1800" dirty="0"/>
              <a:t>Sloppy development and testing practices</a:t>
            </a:r>
          </a:p>
          <a:p>
            <a:r>
              <a:rPr lang="en-US" sz="1800" dirty="0"/>
              <a:t>Poor project management</a:t>
            </a:r>
          </a:p>
          <a:p>
            <a:r>
              <a:rPr lang="en-US" sz="1800" dirty="0"/>
              <a:t>Stakeholder politics</a:t>
            </a:r>
          </a:p>
          <a:p>
            <a:r>
              <a:rPr lang="en-US" sz="1800" dirty="0"/>
              <a:t>Commercial pressures</a:t>
            </a:r>
          </a:p>
          <a:p>
            <a:endParaRPr lang="en-US" sz="1100" dirty="0"/>
          </a:p>
        </p:txBody>
      </p:sp>
    </p:spTree>
    <p:extLst>
      <p:ext uri="{BB962C8B-B14F-4D97-AF65-F5344CB8AC3E}">
        <p14:creationId xmlns:p14="http://schemas.microsoft.com/office/powerpoint/2010/main" val="1362618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92112" y="0"/>
            <a:ext cx="9535583" cy="1175949"/>
          </a:xfrm>
        </p:spPr>
        <p:txBody>
          <a:bodyPr/>
          <a:lstStyle/>
          <a:p>
            <a:r>
              <a:rPr lang="en-US" altLang="en-US" dirty="0"/>
              <a:t>Project Architecture Diagram</a:t>
            </a:r>
          </a:p>
        </p:txBody>
      </p:sp>
      <p:sp>
        <p:nvSpPr>
          <p:cNvPr id="26628" name="Rectangle 7"/>
          <p:cNvSpPr txBox="1">
            <a:spLocks noChangeArrowheads="1"/>
          </p:cNvSpPr>
          <p:nvPr/>
        </p:nvSpPr>
        <p:spPr bwMode="auto">
          <a:xfrm>
            <a:off x="336514" y="2015913"/>
            <a:ext cx="3191863" cy="436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r>
              <a:rPr lang="en-CA" altLang="zh-TW" sz="3527" dirty="0">
                <a:latin typeface="+mn-lt"/>
                <a:cs typeface="Tahoma" pitchFamily="34" charset="0"/>
              </a:rPr>
              <a:t>Technology</a:t>
            </a:r>
          </a:p>
          <a:p>
            <a:pPr lvl="1"/>
            <a:r>
              <a:rPr lang="en-CA" altLang="zh-TW" sz="3086" dirty="0">
                <a:latin typeface="+mn-lt"/>
                <a:cs typeface="Tahoma" pitchFamily="34" charset="0"/>
              </a:rPr>
              <a:t>Hardware</a:t>
            </a:r>
          </a:p>
          <a:p>
            <a:pPr lvl="1"/>
            <a:r>
              <a:rPr lang="en-CA" altLang="zh-TW" sz="3086" dirty="0">
                <a:latin typeface="+mn-lt"/>
                <a:cs typeface="Tahoma" pitchFamily="34" charset="0"/>
              </a:rPr>
              <a:t>Software</a:t>
            </a:r>
          </a:p>
          <a:p>
            <a:pPr lvl="1"/>
            <a:r>
              <a:rPr lang="en-CA" altLang="zh-TW" sz="3086" dirty="0">
                <a:latin typeface="+mn-lt"/>
                <a:cs typeface="Tahoma" pitchFamily="34" charset="0"/>
              </a:rPr>
              <a:t>Networks </a:t>
            </a:r>
          </a:p>
          <a:p>
            <a:pPr lvl="1"/>
            <a:r>
              <a:rPr lang="en-CA" altLang="zh-TW" sz="3086" dirty="0">
                <a:latin typeface="+mn-lt"/>
                <a:cs typeface="Tahoma" pitchFamily="34" charset="0"/>
              </a:rPr>
              <a:t>DB &amp; Data</a:t>
            </a:r>
          </a:p>
          <a:p>
            <a:r>
              <a:rPr lang="en-CA" altLang="zh-TW" sz="3527" dirty="0">
                <a:latin typeface="+mn-lt"/>
                <a:cs typeface="Tahoma" pitchFamily="34" charset="0"/>
              </a:rPr>
              <a:t>Processes</a:t>
            </a:r>
          </a:p>
          <a:p>
            <a:r>
              <a:rPr lang="en-CA" altLang="zh-TW" sz="3527" dirty="0">
                <a:latin typeface="+mn-lt"/>
                <a:cs typeface="Tahoma" pitchFamily="34" charset="0"/>
              </a:rPr>
              <a:t>People</a:t>
            </a:r>
            <a:r>
              <a:rPr lang="en-US" altLang="zh-TW" sz="3527" dirty="0">
                <a:latin typeface="+mn-lt"/>
                <a:cs typeface="Tahoma" pitchFamily="34" charset="0"/>
              </a:rPr>
              <a:t> </a:t>
            </a:r>
            <a:endParaRPr lang="en-US" altLang="en-US" sz="3527" dirty="0">
              <a:latin typeface="+mn-lt"/>
              <a:ea typeface="PMingLiU" pitchFamily="18" charset="-120"/>
              <a:cs typeface="Tahoma"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366" y="1214982"/>
            <a:ext cx="5879747" cy="5969673"/>
          </a:xfrm>
          <a:prstGeom prst="rect">
            <a:avLst/>
          </a:prstGeom>
        </p:spPr>
      </p:pic>
    </p:spTree>
    <p:extLst>
      <p:ext uri="{BB962C8B-B14F-4D97-AF65-F5344CB8AC3E}">
        <p14:creationId xmlns:p14="http://schemas.microsoft.com/office/powerpoint/2010/main" val="1116633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Chapter 14</a:t>
            </a:r>
          </a:p>
        </p:txBody>
      </p:sp>
      <p:sp>
        <p:nvSpPr>
          <p:cNvPr id="5" name="Text Placeholder 4"/>
          <p:cNvSpPr>
            <a:spLocks noGrp="1"/>
          </p:cNvSpPr>
          <p:nvPr>
            <p:ph type="body" sz="quarter" idx="12"/>
          </p:nvPr>
        </p:nvSpPr>
        <p:spPr/>
        <p:txBody>
          <a:bodyPr>
            <a:normAutofit fontScale="70000" lnSpcReduction="20000"/>
          </a:bodyPr>
          <a:lstStyle/>
          <a:p>
            <a:pPr fontAlgn="base"/>
            <a:r>
              <a:rPr lang="en-US" altLang="en-US" dirty="0">
                <a:solidFill>
                  <a:schemeClr val="tx1"/>
                </a:solidFill>
              </a:rPr>
              <a:t>Software in Flux: open source, cloud, and virtualized and </a:t>
            </a:r>
            <a:br>
              <a:rPr lang="en-US" altLang="en-US" dirty="0">
                <a:solidFill>
                  <a:schemeClr val="tx1"/>
                </a:solidFill>
              </a:rPr>
            </a:br>
            <a:r>
              <a:rPr lang="en-US" altLang="en-US" dirty="0">
                <a:solidFill>
                  <a:schemeClr val="tx1"/>
                </a:solidFill>
              </a:rPr>
              <a:t>app-driven shifts</a:t>
            </a:r>
            <a:endParaRPr lang="en-US" b="1" dirty="0"/>
          </a:p>
        </p:txBody>
      </p:sp>
    </p:spTree>
    <p:extLst>
      <p:ext uri="{BB962C8B-B14F-4D97-AF65-F5344CB8AC3E}">
        <p14:creationId xmlns:p14="http://schemas.microsoft.com/office/powerpoint/2010/main" val="214783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lstStyle/>
          <a:p>
            <a:r>
              <a:rPr lang="en-US" dirty="0"/>
              <a:t>Software Industry</a:t>
            </a:r>
          </a:p>
        </p:txBody>
      </p:sp>
      <p:sp>
        <p:nvSpPr>
          <p:cNvPr id="3" name="Content Placeholder 2"/>
          <p:cNvSpPr>
            <a:spLocks noGrp="1"/>
          </p:cNvSpPr>
          <p:nvPr>
            <p:ph idx="1"/>
          </p:nvPr>
        </p:nvSpPr>
        <p:spPr>
          <a:xfrm>
            <a:off x="504507" y="1189037"/>
            <a:ext cx="9071610" cy="5802113"/>
          </a:xfrm>
        </p:spPr>
        <p:txBody>
          <a:bodyPr>
            <a:noAutofit/>
          </a:bodyPr>
          <a:lstStyle/>
          <a:p>
            <a:r>
              <a:rPr lang="en-US" altLang="en-US" sz="2000" b="1" dirty="0">
                <a:solidFill>
                  <a:schemeClr val="accent6">
                    <a:lumMod val="75000"/>
                  </a:schemeClr>
                </a:solidFill>
              </a:rPr>
              <a:t>Marginal cost:</a:t>
            </a:r>
            <a:r>
              <a:rPr lang="en-US" altLang="en-US" sz="2000" dirty="0"/>
              <a:t> Cost of producing one more unit of a product</a:t>
            </a:r>
          </a:p>
          <a:p>
            <a:pPr lvl="1"/>
            <a:r>
              <a:rPr lang="en-US" altLang="en-US" sz="1800" dirty="0"/>
              <a:t>Is effectively zero to produce an additional copy of a software product.</a:t>
            </a:r>
          </a:p>
          <a:p>
            <a:r>
              <a:rPr lang="en-US" altLang="en-US" sz="2000" dirty="0"/>
              <a:t>Network effects and switching cost can offer a degree of customer preference and lock in.</a:t>
            </a:r>
          </a:p>
          <a:p>
            <a:r>
              <a:rPr lang="en-US" altLang="en-US" sz="2000" b="1" dirty="0">
                <a:solidFill>
                  <a:schemeClr val="accent6">
                    <a:lumMod val="75000"/>
                  </a:schemeClr>
                </a:solidFill>
              </a:rPr>
              <a:t>Open source software (OSS):</a:t>
            </a:r>
            <a:r>
              <a:rPr lang="en-US" altLang="en-US" sz="2000" dirty="0"/>
              <a:t> Software that is free and where anyone can look at and potentially modify the code.</a:t>
            </a:r>
          </a:p>
          <a:p>
            <a:r>
              <a:rPr lang="en-US" altLang="en-US" sz="2000" b="1" dirty="0">
                <a:solidFill>
                  <a:schemeClr val="accent6">
                    <a:lumMod val="75000"/>
                  </a:schemeClr>
                </a:solidFill>
              </a:rPr>
              <a:t>Cloud computing:</a:t>
            </a:r>
            <a:r>
              <a:rPr lang="en-US" altLang="en-US" sz="2000" dirty="0"/>
              <a:t> Replacing computing with services provided over the Internet.</a:t>
            </a:r>
          </a:p>
          <a:p>
            <a:pPr lvl="1"/>
            <a:r>
              <a:rPr lang="en-US" altLang="en-US" sz="1800" b="1" dirty="0">
                <a:solidFill>
                  <a:schemeClr val="accent6">
                    <a:lumMod val="75000"/>
                  </a:schemeClr>
                </a:solidFill>
              </a:rPr>
              <a:t>Software as a service (SaaS):</a:t>
            </a:r>
            <a:r>
              <a:rPr lang="en-US" altLang="en-US" sz="1800" dirty="0"/>
              <a:t> Firm subscribes to a third-party software and receives a service that is delivered online.</a:t>
            </a:r>
          </a:p>
          <a:p>
            <a:r>
              <a:rPr lang="en-US" altLang="en-US" sz="2000" b="1" dirty="0">
                <a:solidFill>
                  <a:schemeClr val="accent6">
                    <a:lumMod val="75000"/>
                  </a:schemeClr>
                </a:solidFill>
              </a:rPr>
              <a:t>Virtualization:</a:t>
            </a:r>
            <a:r>
              <a:rPr lang="en-US" altLang="en-US" sz="2000" dirty="0"/>
              <a:t> Technology that can make a single computer behave like many separate computers.</a:t>
            </a:r>
          </a:p>
          <a:p>
            <a:r>
              <a:rPr lang="en-US" altLang="en-US" sz="2000" dirty="0"/>
              <a:t>Helps consolidate computing resources and creates additional savings and efficiencies.</a:t>
            </a:r>
          </a:p>
          <a:p>
            <a:endParaRPr lang="en-US" altLang="en-US" sz="2000" dirty="0"/>
          </a:p>
          <a:p>
            <a:endParaRPr lang="en-US" altLang="en-US" sz="2000" dirty="0"/>
          </a:p>
        </p:txBody>
      </p:sp>
    </p:spTree>
    <p:extLst>
      <p:ext uri="{BB962C8B-B14F-4D97-AF65-F5344CB8AC3E}">
        <p14:creationId xmlns:p14="http://schemas.microsoft.com/office/powerpoint/2010/main" val="360563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solidFill>
                  <a:srgbClr val="FF0000"/>
                </a:solidFill>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a:t>
            </a:r>
            <a:r>
              <a:rPr lang="en-US" altLang="en-US" sz="1400" b="1" dirty="0">
                <a:solidFill>
                  <a:srgbClr val="FF0000"/>
                </a:solidFill>
                <a:ea typeface="ＭＳ Ｐゴシック" panose="020B0600070205080204" pitchFamily="34" charset="-128"/>
                <a:cs typeface="Times New Roman" panose="02020603050405020304" pitchFamily="18" charset="0"/>
              </a:rPr>
              <a:t>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a:t>
            </a:r>
            <a:r>
              <a:rPr lang="en-US" altLang="en-US" sz="1400" b="1" dirty="0">
                <a:solidFill>
                  <a:srgbClr val="FF0000"/>
                </a:solidFill>
                <a:ea typeface="ＭＳ Ｐゴシック" panose="020B0600070205080204" pitchFamily="34" charset="-128"/>
                <a:cs typeface="Times New Roman" panose="02020603050405020304" pitchFamily="18" charset="0"/>
              </a:rPr>
              <a:t>Cost-Benefit Analysis with (Risk </a:t>
            </a:r>
            <a:r>
              <a:rPr lang="en-US" altLang="en-US" sz="1400" b="1" dirty="0" err="1">
                <a:solidFill>
                  <a:srgbClr val="FF0000"/>
                </a:solidFill>
                <a:ea typeface="ＭＳ Ｐゴシック" panose="020B0600070205080204" pitchFamily="34" charset="-128"/>
                <a:cs typeface="Times New Roman" panose="02020603050405020304" pitchFamily="18" charset="0"/>
              </a:rPr>
              <a:t>Mgmt</a:t>
            </a:r>
            <a:r>
              <a:rPr lang="en-US" altLang="en-US" sz="1400" b="1" dirty="0">
                <a:solidFill>
                  <a:srgbClr val="FF0000"/>
                </a:solidFill>
                <a:ea typeface="ＭＳ Ｐゴシック" panose="020B0600070205080204" pitchFamily="34" charset="-128"/>
                <a:cs typeface="Times New Roman" panose="02020603050405020304" pitchFamily="18" charset="0"/>
              </a:rPr>
              <a:t>)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a:t>
            </a:r>
            <a:r>
              <a:rPr lang="en-US" altLang="en-US" sz="1400" b="1" dirty="0">
                <a:solidFill>
                  <a:srgbClr val="FF0000"/>
                </a:solidFill>
                <a:ea typeface="ＭＳ Ｐゴシック" panose="020B0600070205080204" pitchFamily="34" charset="-128"/>
                <a:cs typeface="Times New Roman" panose="02020603050405020304" pitchFamily="18" charset="0"/>
              </a:rPr>
              <a:t>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
        <p:nvSpPr>
          <p:cNvPr id="2" name="Right Brace 1">
            <a:extLst>
              <a:ext uri="{FF2B5EF4-FFF2-40B4-BE49-F238E27FC236}">
                <a16:creationId xmlns:a16="http://schemas.microsoft.com/office/drawing/2014/main" id="{CF0C10DF-A3B6-43AF-A70E-DBDF62032692}"/>
              </a:ext>
            </a:extLst>
          </p:cNvPr>
          <p:cNvSpPr/>
          <p:nvPr/>
        </p:nvSpPr>
        <p:spPr>
          <a:xfrm>
            <a:off x="5649912" y="2027237"/>
            <a:ext cx="304800" cy="1600200"/>
          </a:xfrm>
          <a:prstGeom prst="rightBrace">
            <a:avLst>
              <a:gd name="adj1" fmla="val 8333"/>
              <a:gd name="adj2" fmla="val 50767"/>
            </a:avLst>
          </a:prstGeom>
          <a:solidFill>
            <a:schemeClr val="bg1"/>
          </a:solid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7C96C3-D858-48E6-B4A1-E5DA12D227C3}"/>
              </a:ext>
            </a:extLst>
          </p:cNvPr>
          <p:cNvSpPr txBox="1"/>
          <p:nvPr/>
        </p:nvSpPr>
        <p:spPr>
          <a:xfrm>
            <a:off x="6183312" y="2415440"/>
            <a:ext cx="3581400" cy="707886"/>
          </a:xfrm>
          <a:prstGeom prst="rect">
            <a:avLst/>
          </a:prstGeom>
          <a:noFill/>
        </p:spPr>
        <p:txBody>
          <a:bodyPr wrap="square" rtlCol="0">
            <a:spAutoFit/>
          </a:bodyPr>
          <a:lstStyle/>
          <a:p>
            <a:r>
              <a:rPr lang="en-US" sz="2000" dirty="0">
                <a:solidFill>
                  <a:srgbClr val="FF0000"/>
                </a:solidFill>
              </a:rPr>
              <a:t>Project Proposal:</a:t>
            </a:r>
          </a:p>
          <a:p>
            <a:r>
              <a:rPr lang="en-US" sz="2000" dirty="0">
                <a:solidFill>
                  <a:srgbClr val="FF0000"/>
                </a:solidFill>
              </a:rPr>
              <a:t> </a:t>
            </a:r>
          </a:p>
        </p:txBody>
      </p:sp>
      <p:sp>
        <p:nvSpPr>
          <p:cNvPr id="4" name="Right Brace 3">
            <a:extLst>
              <a:ext uri="{FF2B5EF4-FFF2-40B4-BE49-F238E27FC236}">
                <a16:creationId xmlns:a16="http://schemas.microsoft.com/office/drawing/2014/main" id="{7269C146-3E66-4848-A2AB-868D6CD14E6C}"/>
              </a:ext>
            </a:extLst>
          </p:cNvPr>
          <p:cNvSpPr/>
          <p:nvPr/>
        </p:nvSpPr>
        <p:spPr>
          <a:xfrm>
            <a:off x="5680393" y="52276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F84B43B-8178-4616-BE46-D0E6F2CC5DC9}"/>
              </a:ext>
            </a:extLst>
          </p:cNvPr>
          <p:cNvSpPr txBox="1"/>
          <p:nvPr/>
        </p:nvSpPr>
        <p:spPr>
          <a:xfrm>
            <a:off x="6259512" y="4999037"/>
            <a:ext cx="3581400" cy="400110"/>
          </a:xfrm>
          <a:prstGeom prst="rect">
            <a:avLst/>
          </a:prstGeom>
          <a:noFill/>
        </p:spPr>
        <p:txBody>
          <a:bodyPr wrap="square" rtlCol="0">
            <a:spAutoFit/>
          </a:bodyPr>
          <a:lstStyle/>
          <a:p>
            <a:r>
              <a:rPr lang="en-US" sz="2000" dirty="0">
                <a:solidFill>
                  <a:srgbClr val="FF0000"/>
                </a:solidFill>
              </a:rPr>
              <a:t>Cost-Benefit Analysis</a:t>
            </a:r>
          </a:p>
        </p:txBody>
      </p:sp>
      <p:sp>
        <p:nvSpPr>
          <p:cNvPr id="8" name="Right Brace 7">
            <a:extLst>
              <a:ext uri="{FF2B5EF4-FFF2-40B4-BE49-F238E27FC236}">
                <a16:creationId xmlns:a16="http://schemas.microsoft.com/office/drawing/2014/main" id="{A782DE15-A4E8-4998-A74A-06E4722DE1B0}"/>
              </a:ext>
            </a:extLst>
          </p:cNvPr>
          <p:cNvSpPr/>
          <p:nvPr/>
        </p:nvSpPr>
        <p:spPr>
          <a:xfrm>
            <a:off x="5680393" y="5761037"/>
            <a:ext cx="198119" cy="3810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F338D0A-8069-43FC-AC44-2EA516D8D7CE}"/>
              </a:ext>
            </a:extLst>
          </p:cNvPr>
          <p:cNvSpPr txBox="1"/>
          <p:nvPr/>
        </p:nvSpPr>
        <p:spPr>
          <a:xfrm>
            <a:off x="6259512" y="5684837"/>
            <a:ext cx="2743200" cy="400110"/>
          </a:xfrm>
          <a:prstGeom prst="rect">
            <a:avLst/>
          </a:prstGeom>
          <a:noFill/>
        </p:spPr>
        <p:txBody>
          <a:bodyPr wrap="square" rtlCol="0">
            <a:spAutoFit/>
          </a:bodyPr>
          <a:lstStyle/>
          <a:p>
            <a:r>
              <a:rPr lang="en-US" sz="2000" dirty="0">
                <a:solidFill>
                  <a:srgbClr val="FF0000"/>
                </a:solidFill>
              </a:rPr>
              <a:t>Project Plan</a:t>
            </a:r>
          </a:p>
        </p:txBody>
      </p:sp>
      <p:sp>
        <p:nvSpPr>
          <p:cNvPr id="6" name="Right Brace 5">
            <a:extLst>
              <a:ext uri="{FF2B5EF4-FFF2-40B4-BE49-F238E27FC236}">
                <a16:creationId xmlns:a16="http://schemas.microsoft.com/office/drawing/2014/main" id="{713F0BF9-A3B8-4F5C-8783-79538558668A}"/>
              </a:ext>
            </a:extLst>
          </p:cNvPr>
          <p:cNvSpPr/>
          <p:nvPr/>
        </p:nvSpPr>
        <p:spPr>
          <a:xfrm>
            <a:off x="5680393" y="4313237"/>
            <a:ext cx="350519" cy="304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F607CAE-4ACB-42EC-9E9F-A229E7F3E4AA}"/>
              </a:ext>
            </a:extLst>
          </p:cNvPr>
          <p:cNvSpPr txBox="1"/>
          <p:nvPr/>
        </p:nvSpPr>
        <p:spPr>
          <a:xfrm>
            <a:off x="6259512" y="3975596"/>
            <a:ext cx="3581400" cy="1015663"/>
          </a:xfrm>
          <a:prstGeom prst="rect">
            <a:avLst/>
          </a:prstGeom>
          <a:noFill/>
        </p:spPr>
        <p:txBody>
          <a:bodyPr wrap="square" rtlCol="0">
            <a:spAutoFit/>
          </a:bodyPr>
          <a:lstStyle/>
          <a:p>
            <a:r>
              <a:rPr lang="en-US" sz="2000" dirty="0">
                <a:solidFill>
                  <a:srgbClr val="FF0000"/>
                </a:solidFill>
              </a:rPr>
              <a:t>Requirements</a:t>
            </a:r>
          </a:p>
          <a:p>
            <a:r>
              <a:rPr lang="en-US" sz="2000" dirty="0">
                <a:solidFill>
                  <a:srgbClr val="FF0000"/>
                </a:solidFill>
              </a:rPr>
              <a:t>Part of Initial Sections:</a:t>
            </a:r>
          </a:p>
          <a:p>
            <a:r>
              <a:rPr lang="en-US" sz="2000" dirty="0">
                <a:solidFill>
                  <a:srgbClr val="FF0000"/>
                </a:solidFill>
              </a:rPr>
              <a:t> due Oct 9 by 9 PM </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Open Source Software</a:t>
            </a:r>
            <a:endParaRPr lang="en-US" dirty="0"/>
          </a:p>
        </p:txBody>
      </p:sp>
      <p:sp>
        <p:nvSpPr>
          <p:cNvPr id="3" name="Content Placeholder 2"/>
          <p:cNvSpPr>
            <a:spLocks noGrp="1"/>
          </p:cNvSpPr>
          <p:nvPr>
            <p:ph idx="1"/>
          </p:nvPr>
        </p:nvSpPr>
        <p:spPr/>
        <p:txBody>
          <a:bodyPr>
            <a:normAutofit fontScale="77500" lnSpcReduction="20000"/>
          </a:bodyPr>
          <a:lstStyle/>
          <a:p>
            <a:r>
              <a:rPr lang="en-US" altLang="en-US" b="1" dirty="0"/>
              <a:t>Linux</a:t>
            </a:r>
            <a:r>
              <a:rPr lang="en-US" altLang="en-US" dirty="0"/>
              <a:t>: Open source software operating system.</a:t>
            </a:r>
          </a:p>
          <a:p>
            <a:r>
              <a:rPr lang="en-US" altLang="en-US" dirty="0"/>
              <a:t>Source code for OSS products is openly shared.</a:t>
            </a:r>
          </a:p>
          <a:p>
            <a:pPr lvl="1"/>
            <a:r>
              <a:rPr lang="en-US" altLang="en-US" dirty="0"/>
              <a:t>Can be changed and redistributed by anyone. </a:t>
            </a:r>
          </a:p>
          <a:p>
            <a:r>
              <a:rPr lang="en-US" altLang="en-US" dirty="0"/>
              <a:t>In stark contrast to the practice of conventional software firms who:</a:t>
            </a:r>
          </a:p>
          <a:p>
            <a:pPr lvl="1"/>
            <a:r>
              <a:rPr lang="en-US" altLang="en-US" dirty="0"/>
              <a:t>Treat their intellectual property as closely guarded secrets.</a:t>
            </a:r>
          </a:p>
          <a:p>
            <a:pPr lvl="1"/>
            <a:r>
              <a:rPr lang="en-US" altLang="en-US" dirty="0"/>
              <a:t>Almost never provide the source code for their commercial products.</a:t>
            </a:r>
          </a:p>
          <a:p>
            <a:r>
              <a:rPr lang="en-US" altLang="en-US" dirty="0"/>
              <a:t>Seen by some firms as a threat that undermines their economic model.</a:t>
            </a:r>
          </a:p>
          <a:p>
            <a:r>
              <a:rPr lang="en-US" altLang="en-US" b="1" dirty="0"/>
              <a:t>LAMP</a:t>
            </a:r>
            <a:r>
              <a:rPr lang="en-US" altLang="en-US" dirty="0"/>
              <a:t>: Acronym for Linux, Apache Web server software, MySQL database, and Perl/Python/PHP.</a:t>
            </a:r>
          </a:p>
          <a:p>
            <a:pPr lvl="1"/>
            <a:r>
              <a:rPr lang="en-US" altLang="en-US" dirty="0"/>
              <a:t>Powers many of the sites visited</a:t>
            </a:r>
            <a:r>
              <a:rPr lang="en-US" altLang="en-US" dirty="0">
                <a:solidFill>
                  <a:srgbClr val="FF0000"/>
                </a:solidFill>
              </a:rPr>
              <a:t> </a:t>
            </a:r>
            <a:r>
              <a:rPr lang="en-US" altLang="en-US" dirty="0"/>
              <a:t>each day, from Facebook to YouTube.</a:t>
            </a:r>
          </a:p>
          <a:p>
            <a:endParaRPr lang="en-US" altLang="en-US" dirty="0"/>
          </a:p>
        </p:txBody>
      </p:sp>
    </p:spTree>
    <p:extLst>
      <p:ext uri="{BB962C8B-B14F-4D97-AF65-F5344CB8AC3E}">
        <p14:creationId xmlns:p14="http://schemas.microsoft.com/office/powerpoint/2010/main" val="335413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167993"/>
            <a:ext cx="8651628" cy="1175949"/>
          </a:xfrm>
        </p:spPr>
        <p:txBody>
          <a:bodyPr/>
          <a:lstStyle/>
          <a:p>
            <a:r>
              <a:rPr lang="en-US" altLang="en-US" sz="3200" dirty="0">
                <a:solidFill>
                  <a:srgbClr val="7030A0"/>
                </a:solidFill>
              </a:rPr>
              <a:t>What are advantages of</a:t>
            </a:r>
            <a:br>
              <a:rPr lang="en-US" altLang="en-US" sz="3200" dirty="0">
                <a:solidFill>
                  <a:srgbClr val="7030A0"/>
                </a:solidFill>
              </a:rPr>
            </a:br>
            <a:r>
              <a:rPr lang="en-US" altLang="en-US" sz="3200" dirty="0">
                <a:solidFill>
                  <a:srgbClr val="7030A0"/>
                </a:solidFill>
              </a:rPr>
              <a:t>Open Source Software?</a:t>
            </a:r>
            <a:endParaRPr lang="en-US" sz="3200" dirty="0"/>
          </a:p>
        </p:txBody>
      </p:sp>
    </p:spTree>
    <p:extLst>
      <p:ext uri="{BB962C8B-B14F-4D97-AF65-F5344CB8AC3E}">
        <p14:creationId xmlns:p14="http://schemas.microsoft.com/office/powerpoint/2010/main" val="3015237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167993"/>
            <a:ext cx="8651628" cy="1175949"/>
          </a:xfrm>
        </p:spPr>
        <p:txBody>
          <a:bodyPr/>
          <a:lstStyle/>
          <a:p>
            <a:r>
              <a:rPr lang="en-US" altLang="en-US" sz="3200" dirty="0">
                <a:solidFill>
                  <a:srgbClr val="7030A0"/>
                </a:solidFill>
              </a:rPr>
              <a:t>What are advantages of </a:t>
            </a:r>
            <a:br>
              <a:rPr lang="en-US" altLang="en-US" sz="3200" dirty="0">
                <a:solidFill>
                  <a:srgbClr val="7030A0"/>
                </a:solidFill>
              </a:rPr>
            </a:br>
            <a:r>
              <a:rPr lang="en-US" altLang="en-US" sz="3200" dirty="0">
                <a:solidFill>
                  <a:srgbClr val="7030A0"/>
                </a:solidFill>
              </a:rPr>
              <a:t>Open Source Software?</a:t>
            </a:r>
            <a:endParaRPr lang="en-US" sz="3200" dirty="0"/>
          </a:p>
        </p:txBody>
      </p:sp>
      <p:sp>
        <p:nvSpPr>
          <p:cNvPr id="3" name="Content Placeholder 2"/>
          <p:cNvSpPr>
            <a:spLocks noGrp="1"/>
          </p:cNvSpPr>
          <p:nvPr>
            <p:ph idx="1"/>
          </p:nvPr>
        </p:nvSpPr>
        <p:spPr/>
        <p:txBody>
          <a:bodyPr/>
          <a:lstStyle/>
          <a:p>
            <a:pPr marL="0" indent="0">
              <a:buNone/>
            </a:pPr>
            <a:r>
              <a:rPr lang="en-US" altLang="en-US" sz="3968" dirty="0">
                <a:solidFill>
                  <a:srgbClr val="00B050"/>
                </a:solidFill>
              </a:rPr>
              <a:t>Advantages</a:t>
            </a:r>
          </a:p>
          <a:p>
            <a:pPr lvl="1"/>
            <a:r>
              <a:rPr lang="en-US" altLang="en-US" sz="3527" dirty="0">
                <a:solidFill>
                  <a:srgbClr val="00B050"/>
                </a:solidFill>
              </a:rPr>
              <a:t>Low cost </a:t>
            </a:r>
          </a:p>
          <a:p>
            <a:pPr lvl="1"/>
            <a:r>
              <a:rPr lang="en-US" altLang="en-US" sz="3527" dirty="0">
                <a:solidFill>
                  <a:srgbClr val="00B050"/>
                </a:solidFill>
              </a:rPr>
              <a:t>Increased reliability</a:t>
            </a:r>
          </a:p>
          <a:p>
            <a:pPr lvl="1"/>
            <a:r>
              <a:rPr lang="en-US" altLang="en-US" sz="3527" dirty="0">
                <a:solidFill>
                  <a:srgbClr val="00B050"/>
                </a:solidFill>
              </a:rPr>
              <a:t>Improved security and auditing</a:t>
            </a:r>
          </a:p>
          <a:p>
            <a:pPr lvl="1"/>
            <a:r>
              <a:rPr lang="en-US" altLang="en-US" sz="3527" dirty="0">
                <a:solidFill>
                  <a:srgbClr val="00B050"/>
                </a:solidFill>
              </a:rPr>
              <a:t>System scalability</a:t>
            </a:r>
          </a:p>
          <a:p>
            <a:pPr lvl="1"/>
            <a:r>
              <a:rPr lang="en-US" altLang="en-US" sz="3527" dirty="0">
                <a:solidFill>
                  <a:srgbClr val="00B050"/>
                </a:solidFill>
              </a:rPr>
              <a:t>Firms can improve time to market </a:t>
            </a:r>
          </a:p>
          <a:p>
            <a:pPr lvl="1"/>
            <a:r>
              <a:rPr lang="en-US" altLang="en-US" sz="3527" dirty="0">
                <a:solidFill>
                  <a:srgbClr val="00B050"/>
                </a:solidFill>
              </a:rPr>
              <a:t>Fewer bugs due to large number persons looking at code</a:t>
            </a:r>
          </a:p>
        </p:txBody>
      </p:sp>
    </p:spTree>
    <p:extLst>
      <p:ext uri="{BB962C8B-B14F-4D97-AF65-F5344CB8AC3E}">
        <p14:creationId xmlns:p14="http://schemas.microsoft.com/office/powerpoint/2010/main" val="3825353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2" y="167993"/>
            <a:ext cx="9519991" cy="1175949"/>
          </a:xfrm>
        </p:spPr>
        <p:txBody>
          <a:bodyPr/>
          <a:lstStyle/>
          <a:p>
            <a:r>
              <a:rPr lang="en-US" altLang="en-US" sz="3200" dirty="0">
                <a:solidFill>
                  <a:srgbClr val="7030A0"/>
                </a:solidFill>
              </a:rPr>
              <a:t>What are disadvantages of </a:t>
            </a:r>
            <a:br>
              <a:rPr lang="en-US" altLang="en-US" sz="3200" dirty="0">
                <a:solidFill>
                  <a:srgbClr val="7030A0"/>
                </a:solidFill>
              </a:rPr>
            </a:br>
            <a:r>
              <a:rPr lang="en-US" altLang="en-US" sz="3200" dirty="0">
                <a:solidFill>
                  <a:srgbClr val="7030A0"/>
                </a:solidFill>
              </a:rPr>
              <a:t>Open Source Software?</a:t>
            </a:r>
            <a:endParaRPr lang="en-US" sz="3200" dirty="0"/>
          </a:p>
        </p:txBody>
      </p:sp>
    </p:spTree>
    <p:extLst>
      <p:ext uri="{BB962C8B-B14F-4D97-AF65-F5344CB8AC3E}">
        <p14:creationId xmlns:p14="http://schemas.microsoft.com/office/powerpoint/2010/main" val="531696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2" y="167993"/>
            <a:ext cx="9519991" cy="1175949"/>
          </a:xfrm>
        </p:spPr>
        <p:txBody>
          <a:bodyPr/>
          <a:lstStyle/>
          <a:p>
            <a:r>
              <a:rPr lang="en-US" altLang="en-US" sz="3200" dirty="0">
                <a:solidFill>
                  <a:srgbClr val="7030A0"/>
                </a:solidFill>
              </a:rPr>
              <a:t>What are disadvantages of </a:t>
            </a:r>
            <a:br>
              <a:rPr lang="en-US" altLang="en-US" sz="3200" dirty="0">
                <a:solidFill>
                  <a:srgbClr val="7030A0"/>
                </a:solidFill>
              </a:rPr>
            </a:br>
            <a:r>
              <a:rPr lang="en-US" altLang="en-US" sz="3200" dirty="0">
                <a:solidFill>
                  <a:srgbClr val="7030A0"/>
                </a:solidFill>
              </a:rPr>
              <a:t>Open Source Software?</a:t>
            </a:r>
            <a:endParaRPr lang="en-US" sz="3200" dirty="0"/>
          </a:p>
        </p:txBody>
      </p:sp>
      <p:sp>
        <p:nvSpPr>
          <p:cNvPr id="3" name="Content Placeholder 2"/>
          <p:cNvSpPr>
            <a:spLocks noGrp="1"/>
          </p:cNvSpPr>
          <p:nvPr>
            <p:ph idx="1"/>
          </p:nvPr>
        </p:nvSpPr>
        <p:spPr>
          <a:xfrm>
            <a:off x="252518" y="1511934"/>
            <a:ext cx="9659585" cy="5375769"/>
          </a:xfrm>
        </p:spPr>
        <p:txBody>
          <a:bodyPr/>
          <a:lstStyle/>
          <a:p>
            <a:pPr marL="0" indent="0">
              <a:buNone/>
            </a:pPr>
            <a:r>
              <a:rPr lang="en-US" altLang="en-US" dirty="0">
                <a:solidFill>
                  <a:srgbClr val="FF0000"/>
                </a:solidFill>
              </a:rPr>
              <a:t>Disadvantages</a:t>
            </a:r>
          </a:p>
          <a:p>
            <a:pPr lvl="1"/>
            <a:r>
              <a:rPr lang="en-US" altLang="en-US" dirty="0">
                <a:solidFill>
                  <a:srgbClr val="FF0000"/>
                </a:solidFill>
              </a:rPr>
              <a:t>Support not included in the free or lowest cost models</a:t>
            </a:r>
          </a:p>
          <a:p>
            <a:pPr lvl="1"/>
            <a:r>
              <a:rPr lang="en-US" altLang="en-US" dirty="0">
                <a:solidFill>
                  <a:srgbClr val="FF0000"/>
                </a:solidFill>
              </a:rPr>
              <a:t>Sometimes difficult to install and maintain</a:t>
            </a:r>
          </a:p>
          <a:p>
            <a:pPr lvl="1"/>
            <a:r>
              <a:rPr lang="en-US" altLang="en-US" dirty="0">
                <a:solidFill>
                  <a:srgbClr val="FF0000"/>
                </a:solidFill>
              </a:rPr>
              <a:t>For vendors: no proprietary competitive advantage</a:t>
            </a:r>
          </a:p>
          <a:p>
            <a:pPr lvl="1"/>
            <a:r>
              <a:rPr lang="en-US" altLang="en-US" dirty="0">
                <a:solidFill>
                  <a:srgbClr val="FF0000"/>
                </a:solidFill>
              </a:rPr>
              <a:t>For vendors: reduces revenues</a:t>
            </a:r>
          </a:p>
          <a:p>
            <a:pPr lvl="1"/>
            <a:r>
              <a:rPr lang="en-US" altLang="en-US" dirty="0">
                <a:solidFill>
                  <a:srgbClr val="FF0000"/>
                </a:solidFill>
              </a:rPr>
              <a:t>Complexity of some products</a:t>
            </a:r>
          </a:p>
          <a:p>
            <a:pPr lvl="1"/>
            <a:r>
              <a:rPr lang="en-US" altLang="en-US" dirty="0">
                <a:solidFill>
                  <a:srgbClr val="FF0000"/>
                </a:solidFill>
              </a:rPr>
              <a:t>Total cost of ownership increases for some products</a:t>
            </a:r>
          </a:p>
          <a:p>
            <a:pPr lvl="1"/>
            <a:r>
              <a:rPr lang="en-US" altLang="en-US" dirty="0">
                <a:solidFill>
                  <a:srgbClr val="FF0000"/>
                </a:solidFill>
              </a:rPr>
              <a:t>Legal and licensing concerns</a:t>
            </a:r>
          </a:p>
        </p:txBody>
      </p:sp>
    </p:spTree>
    <p:extLst>
      <p:ext uri="{BB962C8B-B14F-4D97-AF65-F5344CB8AC3E}">
        <p14:creationId xmlns:p14="http://schemas.microsoft.com/office/powerpoint/2010/main" val="255048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lstStyle/>
          <a:p>
            <a:r>
              <a:rPr lang="en-US" dirty="0"/>
              <a:t>Why Open Source?</a:t>
            </a:r>
          </a:p>
        </p:txBody>
      </p:sp>
      <p:sp>
        <p:nvSpPr>
          <p:cNvPr id="3" name="Content Placeholder 2"/>
          <p:cNvSpPr>
            <a:spLocks noGrp="1"/>
          </p:cNvSpPr>
          <p:nvPr>
            <p:ph idx="1"/>
          </p:nvPr>
        </p:nvSpPr>
        <p:spPr>
          <a:xfrm>
            <a:off x="504508" y="1112837"/>
            <a:ext cx="5297804" cy="4878153"/>
          </a:xfrm>
        </p:spPr>
        <p:txBody>
          <a:bodyPr/>
          <a:lstStyle/>
          <a:p>
            <a:r>
              <a:rPr lang="en-US" altLang="en-US" dirty="0"/>
              <a:t>Cost</a:t>
            </a:r>
          </a:p>
          <a:p>
            <a:r>
              <a:rPr lang="en-US" altLang="en-US" dirty="0"/>
              <a:t>Reliability</a:t>
            </a:r>
          </a:p>
          <a:p>
            <a:r>
              <a:rPr lang="en-US" altLang="en-US" dirty="0"/>
              <a:t>Security</a:t>
            </a:r>
          </a:p>
          <a:p>
            <a:pPr lvl="1"/>
            <a:r>
              <a:rPr lang="en-US" altLang="en-US" b="1" dirty="0">
                <a:solidFill>
                  <a:schemeClr val="accent6">
                    <a:lumMod val="75000"/>
                  </a:schemeClr>
                </a:solidFill>
              </a:rPr>
              <a:t>Security focused:</a:t>
            </a:r>
            <a:r>
              <a:rPr lang="en-US" altLang="en-US" dirty="0"/>
              <a:t> Technology products that contain particularly strong security features.</a:t>
            </a:r>
          </a:p>
          <a:p>
            <a:r>
              <a:rPr lang="en-US" altLang="en-US" b="1" dirty="0">
                <a:solidFill>
                  <a:schemeClr val="accent6">
                    <a:lumMod val="75000"/>
                  </a:schemeClr>
                </a:solidFill>
              </a:rPr>
              <a:t>Scalability:</a:t>
            </a:r>
            <a:r>
              <a:rPr lang="en-US" altLang="en-US" dirty="0"/>
              <a:t> Ability to either handle increasing workloads or to be easily expanded to manage workload increases.</a:t>
            </a:r>
          </a:p>
          <a:p>
            <a:r>
              <a:rPr lang="en-US" altLang="en-US" dirty="0"/>
              <a:t>Agility and time to market.</a:t>
            </a:r>
          </a:p>
        </p:txBody>
      </p:sp>
      <p:pic>
        <p:nvPicPr>
          <p:cNvPr id="1026" name="Picture 2" descr="File:Tux-shaded.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22" y="1792381"/>
            <a:ext cx="3714590" cy="443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095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Open Source Software</a:t>
            </a:r>
          </a:p>
        </p:txBody>
      </p:sp>
      <p:graphicFrame>
        <p:nvGraphicFramePr>
          <p:cNvPr id="4" name="Content Placeholder 3"/>
          <p:cNvGraphicFramePr>
            <a:graphicFrameLocks noGrp="1"/>
          </p:cNvGraphicFramePr>
          <p:nvPr>
            <p:ph idx="1"/>
            <p:extLst/>
          </p:nvPr>
        </p:nvGraphicFramePr>
        <p:xfrm>
          <a:off x="504507" y="1588931"/>
          <a:ext cx="9071610" cy="487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8408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altLang="en-US" dirty="0"/>
              <a:t>Business of Open Source</a:t>
            </a:r>
            <a:endParaRPr lang="en-US" dirty="0"/>
          </a:p>
        </p:txBody>
      </p:sp>
      <p:sp>
        <p:nvSpPr>
          <p:cNvPr id="3" name="Content Placeholder 2"/>
          <p:cNvSpPr>
            <a:spLocks noGrp="1"/>
          </p:cNvSpPr>
          <p:nvPr>
            <p:ph idx="1"/>
          </p:nvPr>
        </p:nvSpPr>
        <p:spPr>
          <a:xfrm>
            <a:off x="504507" y="1589568"/>
            <a:ext cx="5383073" cy="5568384"/>
          </a:xfrm>
        </p:spPr>
        <p:txBody>
          <a:bodyPr>
            <a:normAutofit fontScale="92500" lnSpcReduction="20000"/>
          </a:bodyPr>
          <a:lstStyle/>
          <a:p>
            <a:r>
              <a:rPr lang="en-US" altLang="en-US" dirty="0"/>
              <a:t>Vendors make money on OSS by selling support and consulting services.</a:t>
            </a:r>
          </a:p>
          <a:p>
            <a:r>
              <a:rPr lang="en-US" altLang="en-US" dirty="0"/>
              <a:t>Industry’</a:t>
            </a:r>
            <a:r>
              <a:rPr lang="en-US" altLang="ja-JP" dirty="0"/>
              <a:t>s evolution (standards competition): </a:t>
            </a:r>
          </a:p>
          <a:p>
            <a:pPr lvl="1"/>
            <a:r>
              <a:rPr lang="en-US" altLang="en-US" dirty="0"/>
              <a:t>Pre-Linux days: Almost every major hardware manufacturer made its own incompatible version of the Unix operating system.</a:t>
            </a:r>
          </a:p>
          <a:p>
            <a:pPr lvl="2"/>
            <a:r>
              <a:rPr lang="en-US" altLang="en-US" dirty="0"/>
              <a:t>As such, they had difficulty attracting third-party vendors to write application software.</a:t>
            </a:r>
          </a:p>
          <a:p>
            <a:pPr lvl="1"/>
            <a:r>
              <a:rPr lang="en-US" altLang="en-US" dirty="0"/>
              <a:t>Now all major hardware firms run Linux, resulting in a large, unified market attracting software developers.</a:t>
            </a:r>
          </a:p>
          <a:p>
            <a:pPr lvl="1">
              <a:buNone/>
            </a:pPr>
            <a:endParaRPr lang="en-US" alt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7327" y="1826008"/>
            <a:ext cx="3318790" cy="4646305"/>
          </a:xfrm>
          <a:prstGeom prst="rect">
            <a:avLst/>
          </a:prstGeom>
        </p:spPr>
      </p:pic>
    </p:spTree>
    <p:extLst>
      <p:ext uri="{BB962C8B-B14F-4D97-AF65-F5344CB8AC3E}">
        <p14:creationId xmlns:p14="http://schemas.microsoft.com/office/powerpoint/2010/main" val="870947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4838" y="-487363"/>
            <a:ext cx="8866187" cy="1473200"/>
          </a:xfrm>
        </p:spPr>
        <p:txBody>
          <a:bodyPr/>
          <a:lstStyle/>
          <a:p>
            <a:r>
              <a:rPr lang="en-US" altLang="en-US" dirty="0"/>
              <a:t>Cloud Service Models</a:t>
            </a:r>
          </a:p>
        </p:txBody>
      </p:sp>
      <p:sp>
        <p:nvSpPr>
          <p:cNvPr id="4098" name="Slide Number Placeholder 5"/>
          <p:cNvSpPr>
            <a:spLocks noGrp="1"/>
          </p:cNvSpPr>
          <p:nvPr>
            <p:ph type="sldNum" sz="quarter" idx="12"/>
          </p:nvPr>
        </p:nvSpPr>
        <p:spPr/>
        <p:txBody>
          <a:bodyPr/>
          <a:lstStyle/>
          <a:p>
            <a:pPr>
              <a:defRPr/>
            </a:pPr>
            <a:fld id="{3F2F5D4F-B229-4D3C-93F7-5046F9AE02BB}" type="slidenum">
              <a:rPr lang="en-US" smtClean="0">
                <a:latin typeface="Arial" pitchFamily="34" charset="0"/>
              </a:rPr>
              <a:pPr>
                <a:defRPr/>
              </a:pPr>
              <a:t>38</a:t>
            </a:fld>
            <a:endParaRPr lang="en-US">
              <a:latin typeface="Arial" pitchFamily="34" charset="0"/>
            </a:endParaRPr>
          </a:p>
        </p:txBody>
      </p:sp>
      <p:pic>
        <p:nvPicPr>
          <p:cNvPr id="184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 y="1161494"/>
            <a:ext cx="10058399" cy="639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pPr>
              <a:defRPr/>
            </a:pPr>
            <a:fld id="{EE526AF1-AB82-44F0-8BD1-0A4766280A39}" type="datetime10">
              <a:rPr lang="en-US" smtClean="0"/>
              <a:t>13:32</a:t>
            </a:fld>
            <a:endParaRPr lang="en-US"/>
          </a:p>
        </p:txBody>
      </p:sp>
    </p:spTree>
    <p:extLst>
      <p:ext uri="{BB962C8B-B14F-4D97-AF65-F5344CB8AC3E}">
        <p14:creationId xmlns:p14="http://schemas.microsoft.com/office/powerpoint/2010/main" val="36623534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12" y="317888"/>
            <a:ext cx="8651628" cy="1175949"/>
          </a:xfrm>
        </p:spPr>
        <p:txBody>
          <a:bodyPr/>
          <a:lstStyle/>
          <a:p>
            <a:r>
              <a:rPr lang="en-US" altLang="en-US" sz="4409" dirty="0">
                <a:solidFill>
                  <a:srgbClr val="7030A0"/>
                </a:solidFill>
              </a:rPr>
              <a:t>What are advantages of </a:t>
            </a:r>
            <a:br>
              <a:rPr lang="en-US" altLang="en-US" sz="4409" dirty="0">
                <a:solidFill>
                  <a:srgbClr val="7030A0"/>
                </a:solidFill>
              </a:rPr>
            </a:br>
            <a:r>
              <a:rPr lang="en-US" altLang="en-US" sz="4409" dirty="0">
                <a:solidFill>
                  <a:srgbClr val="7030A0"/>
                </a:solidFill>
              </a:rPr>
              <a:t>“The Cloud”?</a:t>
            </a:r>
            <a:endParaRPr lang="en-US" sz="4409" dirty="0"/>
          </a:p>
        </p:txBody>
      </p:sp>
    </p:spTree>
    <p:extLst>
      <p:ext uri="{BB962C8B-B14F-4D97-AF65-F5344CB8AC3E}">
        <p14:creationId xmlns:p14="http://schemas.microsoft.com/office/powerpoint/2010/main" val="2957308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077912" y="-258763"/>
            <a:ext cx="8231646" cy="1175949"/>
          </a:xfrm>
        </p:spPr>
        <p:txBody>
          <a:bodyPr/>
          <a:lstStyle/>
          <a:p>
            <a:r>
              <a:rPr lang="en-US" altLang="en-US" dirty="0"/>
              <a:t>Business Case Analysis</a:t>
            </a:r>
          </a:p>
        </p:txBody>
      </p:sp>
      <p:sp>
        <p:nvSpPr>
          <p:cNvPr id="17411" name="Rectangle 3"/>
          <p:cNvSpPr>
            <a:spLocks noGrp="1" noChangeArrowheads="1"/>
          </p:cNvSpPr>
          <p:nvPr>
            <p:ph idx="1"/>
          </p:nvPr>
        </p:nvSpPr>
        <p:spPr>
          <a:xfrm>
            <a:off x="168521" y="1343942"/>
            <a:ext cx="9351598" cy="5543762"/>
          </a:xfrm>
        </p:spPr>
        <p:txBody>
          <a:bodyPr/>
          <a:lstStyle/>
          <a:p>
            <a:pPr marL="379729" indent="-379729">
              <a:lnSpc>
                <a:spcPct val="80000"/>
              </a:lnSpc>
              <a:spcBef>
                <a:spcPct val="40000"/>
              </a:spcBef>
            </a:pPr>
            <a:r>
              <a:rPr lang="en-US" altLang="en-US" sz="2400" dirty="0">
                <a:cs typeface="Tahoma" pitchFamily="34" charset="0"/>
              </a:rPr>
              <a:t>Read the Case.</a:t>
            </a:r>
          </a:p>
          <a:p>
            <a:pPr marL="820704" lvl="2" indent="-379729">
              <a:lnSpc>
                <a:spcPct val="80000"/>
              </a:lnSpc>
              <a:spcBef>
                <a:spcPct val="40000"/>
              </a:spcBef>
            </a:pPr>
            <a:r>
              <a:rPr lang="en-US" altLang="en-US" sz="2000" dirty="0">
                <a:cs typeface="Tahoma" pitchFamily="34" charset="0"/>
              </a:rPr>
              <a:t>The Case is a “story” about a relevant IT company or situation intended to provide experiential learning about the topics in this course.</a:t>
            </a:r>
            <a:endParaRPr lang="en-US" altLang="en-US" sz="2800" dirty="0">
              <a:cs typeface="Tahoma" pitchFamily="34" charset="0"/>
            </a:endParaRPr>
          </a:p>
          <a:p>
            <a:pPr marL="379729" indent="-379729">
              <a:lnSpc>
                <a:spcPct val="80000"/>
              </a:lnSpc>
              <a:spcBef>
                <a:spcPct val="40000"/>
              </a:spcBef>
            </a:pPr>
            <a:r>
              <a:rPr lang="en-US" altLang="en-US" sz="2400" dirty="0">
                <a:cs typeface="Tahoma" pitchFamily="34" charset="0"/>
              </a:rPr>
              <a:t>Read the Case Questions.</a:t>
            </a:r>
          </a:p>
          <a:p>
            <a:pPr marL="379729" indent="-379729">
              <a:lnSpc>
                <a:spcPct val="80000"/>
              </a:lnSpc>
              <a:spcBef>
                <a:spcPct val="40000"/>
              </a:spcBef>
            </a:pPr>
            <a:r>
              <a:rPr lang="en-US" altLang="en-US" sz="2400" dirty="0">
                <a:cs typeface="Tahoma" pitchFamily="34" charset="0"/>
              </a:rPr>
              <a:t>Re-read the case with the questions in mind.</a:t>
            </a:r>
          </a:p>
          <a:p>
            <a:pPr marL="379729" indent="-379729">
              <a:lnSpc>
                <a:spcPct val="80000"/>
              </a:lnSpc>
              <a:spcBef>
                <a:spcPct val="40000"/>
              </a:spcBef>
            </a:pPr>
            <a:r>
              <a:rPr lang="en-US" altLang="en-US" sz="2400" dirty="0">
                <a:cs typeface="Tahoma" pitchFamily="34" charset="0"/>
              </a:rPr>
              <a:t>Research material about the company on its website, financial sites (</a:t>
            </a:r>
            <a:r>
              <a:rPr lang="en-US" altLang="en-US" sz="2000" dirty="0">
                <a:solidFill>
                  <a:srgbClr val="CC0000"/>
                </a:solidFill>
                <a:cs typeface="Tahoma" pitchFamily="34" charset="0"/>
                <a:hlinkClick r:id="rId3"/>
              </a:rPr>
              <a:t>www.reuters.com/finance/stocks</a:t>
            </a:r>
            <a:r>
              <a:rPr lang="en-US" altLang="en-US" sz="2000" dirty="0">
                <a:solidFill>
                  <a:srgbClr val="7030A0"/>
                </a:solidFill>
                <a:cs typeface="Tahoma" pitchFamily="34" charset="0"/>
                <a:hlinkClick r:id="rId3"/>
              </a:rPr>
              <a:t>, www.google.com/finance</a:t>
            </a:r>
            <a:r>
              <a:rPr lang="en-US" altLang="en-US" sz="2000" dirty="0">
                <a:solidFill>
                  <a:srgbClr val="7030A0"/>
                </a:solidFill>
                <a:cs typeface="Tahoma" pitchFamily="34" charset="0"/>
              </a:rPr>
              <a:t>, </a:t>
            </a:r>
            <a:r>
              <a:rPr lang="en-US" altLang="en-US" sz="2000" dirty="0">
                <a:cs typeface="Tahoma" pitchFamily="34" charset="0"/>
                <a:hlinkClick r:id="rId4"/>
              </a:rPr>
              <a:t>www.finance.yahoo.com</a:t>
            </a:r>
            <a:r>
              <a:rPr lang="en-US" altLang="en-US" sz="2400" dirty="0">
                <a:cs typeface="Tahoma" pitchFamily="34" charset="0"/>
              </a:rPr>
              <a:t>), and other current media.</a:t>
            </a:r>
          </a:p>
          <a:p>
            <a:pPr marL="379729" indent="-379729">
              <a:lnSpc>
                <a:spcPct val="80000"/>
              </a:lnSpc>
              <a:spcBef>
                <a:spcPct val="40000"/>
              </a:spcBef>
            </a:pPr>
            <a:r>
              <a:rPr lang="en-US" altLang="en-US" sz="2400" dirty="0">
                <a:cs typeface="Tahoma" pitchFamily="34" charset="0"/>
              </a:rPr>
              <a:t>Think about the Case questions.  You are encouraged to meet in groups to discuss the case questions.</a:t>
            </a:r>
          </a:p>
          <a:p>
            <a:pPr marL="379729" indent="-379729">
              <a:lnSpc>
                <a:spcPct val="80000"/>
              </a:lnSpc>
              <a:spcBef>
                <a:spcPct val="40000"/>
              </a:spcBef>
            </a:pPr>
            <a:r>
              <a:rPr lang="en-US" altLang="en-US" sz="2400" dirty="0">
                <a:solidFill>
                  <a:srgbClr val="FF0000"/>
                </a:solidFill>
                <a:cs typeface="Tahoma" pitchFamily="34" charset="0"/>
              </a:rPr>
              <a:t>Be prepared to discuss and answer all </a:t>
            </a:r>
            <a:r>
              <a:rPr lang="en-US" altLang="en-US" sz="2400" dirty="0">
                <a:cs typeface="Tahoma" pitchFamily="34" charset="0"/>
              </a:rPr>
              <a:t>the Case Questions during class.</a:t>
            </a:r>
          </a:p>
          <a:p>
            <a:pPr marL="379729" indent="-379729">
              <a:lnSpc>
                <a:spcPct val="80000"/>
              </a:lnSpc>
              <a:spcBef>
                <a:spcPct val="40000"/>
              </a:spcBef>
            </a:pPr>
            <a:r>
              <a:rPr lang="en-US" altLang="en-US" sz="2400" dirty="0">
                <a:solidFill>
                  <a:srgbClr val="FF0000"/>
                </a:solidFill>
                <a:cs typeface="Tahoma" pitchFamily="34" charset="0"/>
              </a:rPr>
              <a:t>Write and submit the answer</a:t>
            </a:r>
            <a:r>
              <a:rPr lang="en-US" altLang="en-US" sz="2400" dirty="0">
                <a:cs typeface="Tahoma" pitchFamily="34" charset="0"/>
              </a:rPr>
              <a:t> to the one written Case question that is to be submitted on LMS individually prior to class.</a:t>
            </a:r>
          </a:p>
        </p:txBody>
      </p:sp>
    </p:spTree>
    <p:extLst>
      <p:ext uri="{BB962C8B-B14F-4D97-AF65-F5344CB8AC3E}">
        <p14:creationId xmlns:p14="http://schemas.microsoft.com/office/powerpoint/2010/main" val="80831310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317888"/>
            <a:ext cx="8651628" cy="1175949"/>
          </a:xfrm>
        </p:spPr>
        <p:txBody>
          <a:bodyPr/>
          <a:lstStyle/>
          <a:p>
            <a:r>
              <a:rPr lang="en-US" altLang="en-US" sz="4409" dirty="0">
                <a:solidFill>
                  <a:srgbClr val="7030A0"/>
                </a:solidFill>
              </a:rPr>
              <a:t>What are advantages of </a:t>
            </a:r>
            <a:br>
              <a:rPr lang="en-US" altLang="en-US" sz="4409" dirty="0">
                <a:solidFill>
                  <a:srgbClr val="7030A0"/>
                </a:solidFill>
              </a:rPr>
            </a:br>
            <a:r>
              <a:rPr lang="en-US" altLang="en-US" sz="4409" dirty="0">
                <a:solidFill>
                  <a:srgbClr val="7030A0"/>
                </a:solidFill>
              </a:rPr>
              <a:t>“The Cloud”?</a:t>
            </a:r>
            <a:endParaRPr lang="en-US" sz="4409" dirty="0"/>
          </a:p>
        </p:txBody>
      </p:sp>
      <p:sp>
        <p:nvSpPr>
          <p:cNvPr id="3" name="Content Placeholder 2"/>
          <p:cNvSpPr>
            <a:spLocks noGrp="1"/>
          </p:cNvSpPr>
          <p:nvPr>
            <p:ph idx="1"/>
          </p:nvPr>
        </p:nvSpPr>
        <p:spPr/>
        <p:txBody>
          <a:bodyPr/>
          <a:lstStyle/>
          <a:p>
            <a:pPr marL="0" indent="0">
              <a:buNone/>
            </a:pPr>
            <a:r>
              <a:rPr lang="en-US" altLang="en-US" dirty="0">
                <a:solidFill>
                  <a:srgbClr val="00B050"/>
                </a:solidFill>
              </a:rPr>
              <a:t>Advantages</a:t>
            </a:r>
          </a:p>
          <a:p>
            <a:pPr lvl="1"/>
            <a:r>
              <a:rPr lang="en-US" altLang="en-US" dirty="0">
                <a:solidFill>
                  <a:srgbClr val="00B050"/>
                </a:solidFill>
              </a:rPr>
              <a:t>Lower costs by reducing software, hardware, maintenance and staff expenses</a:t>
            </a:r>
          </a:p>
          <a:p>
            <a:pPr lvl="1"/>
            <a:r>
              <a:rPr lang="en-US" altLang="en-US" dirty="0">
                <a:solidFill>
                  <a:srgbClr val="00B050"/>
                </a:solidFill>
              </a:rPr>
              <a:t>Financial risk mitigation</a:t>
            </a:r>
          </a:p>
          <a:p>
            <a:pPr lvl="1"/>
            <a:r>
              <a:rPr lang="en-US" altLang="en-US" dirty="0">
                <a:solidFill>
                  <a:srgbClr val="00B050"/>
                </a:solidFill>
              </a:rPr>
              <a:t>Potentially faster deployment</a:t>
            </a:r>
          </a:p>
          <a:p>
            <a:pPr lvl="1"/>
            <a:r>
              <a:rPr lang="en-US" altLang="en-US" dirty="0">
                <a:solidFill>
                  <a:srgbClr val="00B050"/>
                </a:solidFill>
              </a:rPr>
              <a:t>Variable expenses instead of Capital Expenses</a:t>
            </a:r>
          </a:p>
          <a:p>
            <a:pPr lvl="1"/>
            <a:r>
              <a:rPr lang="en-US" altLang="en-US" dirty="0">
                <a:solidFill>
                  <a:srgbClr val="00B050"/>
                </a:solidFill>
              </a:rPr>
              <a:t>Scalable systems</a:t>
            </a:r>
          </a:p>
          <a:p>
            <a:pPr lvl="1"/>
            <a:r>
              <a:rPr lang="en-US" altLang="en-US" dirty="0">
                <a:solidFill>
                  <a:srgbClr val="00B050"/>
                </a:solidFill>
              </a:rPr>
              <a:t>Higher quality and service through instant upgrades</a:t>
            </a:r>
          </a:p>
          <a:p>
            <a:pPr lvl="1"/>
            <a:r>
              <a:rPr lang="en-US" altLang="en-US" dirty="0">
                <a:solidFill>
                  <a:srgbClr val="00B050"/>
                </a:solidFill>
              </a:rPr>
              <a:t>Remote access and availability</a:t>
            </a:r>
          </a:p>
        </p:txBody>
      </p:sp>
    </p:spTree>
    <p:extLst>
      <p:ext uri="{BB962C8B-B14F-4D97-AF65-F5344CB8AC3E}">
        <p14:creationId xmlns:p14="http://schemas.microsoft.com/office/powerpoint/2010/main" val="2301126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317888"/>
            <a:ext cx="8651628" cy="1175949"/>
          </a:xfrm>
        </p:spPr>
        <p:txBody>
          <a:bodyPr/>
          <a:lstStyle/>
          <a:p>
            <a:r>
              <a:rPr lang="en-US" altLang="en-US" sz="4409" dirty="0">
                <a:solidFill>
                  <a:srgbClr val="7030A0"/>
                </a:solidFill>
              </a:rPr>
              <a:t>What are disadvantages of “The Cloud”?</a:t>
            </a:r>
            <a:endParaRPr lang="en-US" sz="4409" dirty="0"/>
          </a:p>
        </p:txBody>
      </p:sp>
    </p:spTree>
    <p:extLst>
      <p:ext uri="{BB962C8B-B14F-4D97-AF65-F5344CB8AC3E}">
        <p14:creationId xmlns:p14="http://schemas.microsoft.com/office/powerpoint/2010/main" val="3764687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312" y="317888"/>
            <a:ext cx="8651628" cy="1175949"/>
          </a:xfrm>
        </p:spPr>
        <p:txBody>
          <a:bodyPr/>
          <a:lstStyle/>
          <a:p>
            <a:r>
              <a:rPr lang="en-US" altLang="en-US" sz="4409" dirty="0">
                <a:solidFill>
                  <a:srgbClr val="7030A0"/>
                </a:solidFill>
              </a:rPr>
              <a:t>What are disadvantages of “The Cloud”?</a:t>
            </a:r>
            <a:endParaRPr lang="en-US" sz="4409" dirty="0"/>
          </a:p>
        </p:txBody>
      </p:sp>
      <p:sp>
        <p:nvSpPr>
          <p:cNvPr id="3" name="Content Placeholder 2"/>
          <p:cNvSpPr>
            <a:spLocks noGrp="1"/>
          </p:cNvSpPr>
          <p:nvPr>
            <p:ph idx="1"/>
          </p:nvPr>
        </p:nvSpPr>
        <p:spPr/>
        <p:txBody>
          <a:bodyPr/>
          <a:lstStyle/>
          <a:p>
            <a:pPr marL="0" indent="0">
              <a:buNone/>
            </a:pPr>
            <a:r>
              <a:rPr lang="en-US" altLang="en-US" sz="3968" dirty="0">
                <a:solidFill>
                  <a:srgbClr val="FF0000"/>
                </a:solidFill>
              </a:rPr>
              <a:t>Disadvantages</a:t>
            </a:r>
          </a:p>
          <a:p>
            <a:pPr lvl="1"/>
            <a:r>
              <a:rPr lang="en-US" altLang="en-US" dirty="0">
                <a:solidFill>
                  <a:srgbClr val="FF0000"/>
                </a:solidFill>
              </a:rPr>
              <a:t>Dependence on single vendor</a:t>
            </a:r>
          </a:p>
          <a:p>
            <a:pPr lvl="1"/>
            <a:r>
              <a:rPr lang="en-US" altLang="en-US" dirty="0">
                <a:solidFill>
                  <a:srgbClr val="FF0000"/>
                </a:solidFill>
              </a:rPr>
              <a:t>Viability of partner firms</a:t>
            </a:r>
          </a:p>
          <a:p>
            <a:pPr lvl="1"/>
            <a:r>
              <a:rPr lang="en-US" altLang="en-US" dirty="0">
                <a:solidFill>
                  <a:srgbClr val="FF0000"/>
                </a:solidFill>
              </a:rPr>
              <a:t>Forced to move to newer versions</a:t>
            </a:r>
          </a:p>
          <a:p>
            <a:pPr lvl="1"/>
            <a:r>
              <a:rPr lang="en-US" altLang="en-US" dirty="0">
                <a:solidFill>
                  <a:srgbClr val="FF0000"/>
                </a:solidFill>
              </a:rPr>
              <a:t>Reliance on network connections</a:t>
            </a:r>
          </a:p>
          <a:p>
            <a:pPr lvl="1"/>
            <a:r>
              <a:rPr lang="en-US" altLang="en-US" dirty="0">
                <a:solidFill>
                  <a:srgbClr val="FF0000"/>
                </a:solidFill>
              </a:rPr>
              <a:t>Limited customization</a:t>
            </a:r>
          </a:p>
          <a:p>
            <a:pPr lvl="1"/>
            <a:r>
              <a:rPr lang="en-US" altLang="en-US" dirty="0">
                <a:solidFill>
                  <a:srgbClr val="FF0000"/>
                </a:solidFill>
              </a:rPr>
              <a:t>Sometimes higher life cycle costs</a:t>
            </a:r>
          </a:p>
        </p:txBody>
      </p:sp>
    </p:spTree>
    <p:extLst>
      <p:ext uri="{BB962C8B-B14F-4D97-AF65-F5344CB8AC3E}">
        <p14:creationId xmlns:p14="http://schemas.microsoft.com/office/powerpoint/2010/main" val="2104212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Cloud Computing</a:t>
            </a:r>
            <a:endParaRPr lang="en-US" dirty="0"/>
          </a:p>
        </p:txBody>
      </p:sp>
      <p:sp>
        <p:nvSpPr>
          <p:cNvPr id="3" name="Content Placeholder 2"/>
          <p:cNvSpPr>
            <a:spLocks noGrp="1"/>
          </p:cNvSpPr>
          <p:nvPr>
            <p:ph idx="1"/>
          </p:nvPr>
        </p:nvSpPr>
        <p:spPr/>
        <p:txBody>
          <a:bodyPr/>
          <a:lstStyle/>
          <a:p>
            <a:r>
              <a:rPr lang="en-US" altLang="en-US" b="1" dirty="0">
                <a:solidFill>
                  <a:schemeClr val="accent6">
                    <a:lumMod val="75000"/>
                  </a:schemeClr>
                </a:solidFill>
              </a:rPr>
              <a:t>Private clouds:</a:t>
            </a:r>
            <a:r>
              <a:rPr lang="en-US" altLang="en-US" dirty="0"/>
              <a:t> Pools of computing resources that reside inside an organization and that can be served up for specific tasks as need arrives.</a:t>
            </a:r>
          </a:p>
          <a:p>
            <a:r>
              <a:rPr lang="en-US" altLang="en-US" dirty="0"/>
              <a:t>Evolution of cloud computing has huge implications across the industry:</a:t>
            </a:r>
          </a:p>
          <a:p>
            <a:pPr lvl="1"/>
            <a:r>
              <a:rPr lang="en-US" altLang="en-US" dirty="0"/>
              <a:t>Financial future of hardware and software firms.</a:t>
            </a:r>
          </a:p>
          <a:p>
            <a:pPr lvl="1"/>
            <a:r>
              <a:rPr lang="en-US" altLang="en-US" dirty="0"/>
              <a:t>Cost structure and innovativeness of adopting organizations.</a:t>
            </a:r>
          </a:p>
          <a:p>
            <a:pPr lvl="1"/>
            <a:r>
              <a:rPr lang="en-US" altLang="en-US" dirty="0"/>
              <a:t>Skill sets likely to be most valued by employers.</a:t>
            </a:r>
          </a:p>
        </p:txBody>
      </p:sp>
    </p:spTree>
    <p:extLst>
      <p:ext uri="{BB962C8B-B14F-4D97-AF65-F5344CB8AC3E}">
        <p14:creationId xmlns:p14="http://schemas.microsoft.com/office/powerpoint/2010/main" val="3024565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800" dirty="0"/>
              <a:t>Earning Money Through SaaS</a:t>
            </a:r>
            <a:endParaRPr lang="en-US" sz="4800" dirty="0"/>
          </a:p>
        </p:txBody>
      </p:sp>
      <p:sp>
        <p:nvSpPr>
          <p:cNvPr id="3" name="Content Placeholder 2"/>
          <p:cNvSpPr>
            <a:spLocks noGrp="1"/>
          </p:cNvSpPr>
          <p:nvPr>
            <p:ph idx="1"/>
          </p:nvPr>
        </p:nvSpPr>
        <p:spPr>
          <a:xfrm>
            <a:off x="604838" y="2039937"/>
            <a:ext cx="8866187" cy="4787900"/>
          </a:xfrm>
        </p:spPr>
        <p:txBody>
          <a:bodyPr/>
          <a:lstStyle/>
          <a:p>
            <a:r>
              <a:rPr lang="en-US" altLang="en-US" dirty="0"/>
              <a:t>Money can be earned via a usage-based pricing model similar to a monthly subscription.</a:t>
            </a:r>
          </a:p>
          <a:p>
            <a:r>
              <a:rPr lang="en-US" altLang="en-US" dirty="0"/>
              <a:t>Other SaaS firms:</a:t>
            </a:r>
          </a:p>
          <a:p>
            <a:pPr lvl="1"/>
            <a:r>
              <a:rPr lang="en-US" altLang="en-US" dirty="0"/>
              <a:t>Offer free services that are supported by advertising.</a:t>
            </a:r>
          </a:p>
          <a:p>
            <a:pPr lvl="1"/>
            <a:r>
              <a:rPr lang="en-US" altLang="en-US" dirty="0"/>
              <a:t>Promote the sale of upgraded or premium versions for additional fees.</a:t>
            </a:r>
          </a:p>
          <a:p>
            <a:pPr lvl="1"/>
            <a:r>
              <a:rPr lang="en-US" altLang="en-US" dirty="0"/>
              <a:t>Compete directly with the biggest names in software.</a:t>
            </a:r>
          </a:p>
          <a:p>
            <a:endParaRPr lang="en-US" altLang="en-US" dirty="0"/>
          </a:p>
        </p:txBody>
      </p:sp>
    </p:spTree>
    <p:extLst>
      <p:ext uri="{BB962C8B-B14F-4D97-AF65-F5344CB8AC3E}">
        <p14:creationId xmlns:p14="http://schemas.microsoft.com/office/powerpoint/2010/main" val="1720443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dirty="0"/>
              <a:t>Benefits of SaaS to users</a:t>
            </a:r>
          </a:p>
        </p:txBody>
      </p:sp>
      <p:sp>
        <p:nvSpPr>
          <p:cNvPr id="3" name="Content Placeholder 2"/>
          <p:cNvSpPr>
            <a:spLocks noGrp="1"/>
          </p:cNvSpPr>
          <p:nvPr>
            <p:ph idx="1"/>
          </p:nvPr>
        </p:nvSpPr>
        <p:spPr>
          <a:xfrm>
            <a:off x="604838" y="1265237"/>
            <a:ext cx="8866187" cy="4787900"/>
          </a:xfrm>
        </p:spPr>
        <p:txBody>
          <a:bodyPr/>
          <a:lstStyle/>
          <a:p>
            <a:r>
              <a:rPr lang="en-US" altLang="en-US" sz="2400" dirty="0"/>
              <a:t>Lower costs and financial risk mitigation.</a:t>
            </a:r>
          </a:p>
          <a:p>
            <a:r>
              <a:rPr lang="en-US" altLang="en-US" sz="2400" dirty="0"/>
              <a:t>Faster deployment times and variable operating expense.</a:t>
            </a:r>
          </a:p>
          <a:p>
            <a:r>
              <a:rPr lang="en-US" altLang="en-US" sz="2400" dirty="0"/>
              <a:t>Scalable systems.</a:t>
            </a:r>
          </a:p>
          <a:p>
            <a:r>
              <a:rPr lang="en-US" altLang="en-US" sz="2400" dirty="0"/>
              <a:t>Higher quality and service levels.</a:t>
            </a:r>
          </a:p>
          <a:p>
            <a:r>
              <a:rPr lang="en-US" altLang="en-US" sz="2400" dirty="0"/>
              <a:t>Remote access and availability.</a:t>
            </a:r>
          </a:p>
          <a:p>
            <a:pPr>
              <a:spcBef>
                <a:spcPts val="661"/>
              </a:spcBef>
              <a:buFont typeface="Arial" panose="020B0604020202020204" pitchFamily="34" charset="0"/>
              <a:buChar char="•"/>
            </a:pPr>
            <a:r>
              <a:rPr lang="en-US" altLang="en-US" sz="2400" dirty="0"/>
              <a:t>Limits development to a single platform.</a:t>
            </a:r>
          </a:p>
          <a:p>
            <a:pPr>
              <a:spcBef>
                <a:spcPts val="661"/>
              </a:spcBef>
              <a:buFont typeface="Arial" panose="020B0604020202020204" pitchFamily="34" charset="0"/>
              <a:buChar char="•"/>
            </a:pPr>
            <a:r>
              <a:rPr lang="en-US" altLang="en-US" sz="2400" dirty="0"/>
              <a:t>Tighter feedback loop.</a:t>
            </a:r>
          </a:p>
          <a:p>
            <a:pPr>
              <a:spcBef>
                <a:spcPts val="661"/>
              </a:spcBef>
              <a:buFont typeface="Arial" panose="020B0604020202020204" pitchFamily="34" charset="0"/>
              <a:buChar char="•"/>
            </a:pPr>
            <a:r>
              <a:rPr lang="en-US" altLang="en-US" sz="2400" dirty="0"/>
              <a:t>Ability to instantly deploy bug fixes and product enhancements.</a:t>
            </a:r>
          </a:p>
          <a:p>
            <a:pPr>
              <a:spcBef>
                <a:spcPts val="661"/>
              </a:spcBef>
              <a:buFont typeface="Arial" panose="020B0604020202020204" pitchFamily="34" charset="0"/>
              <a:buChar char="•"/>
            </a:pPr>
            <a:r>
              <a:rPr lang="en-US" altLang="en-US" sz="2400" dirty="0"/>
              <a:t>Lower distribution costs. </a:t>
            </a:r>
          </a:p>
          <a:p>
            <a:pPr>
              <a:spcBef>
                <a:spcPts val="661"/>
              </a:spcBef>
              <a:buFont typeface="Arial" panose="020B0604020202020204" pitchFamily="34" charset="0"/>
              <a:buChar char="•"/>
            </a:pPr>
            <a:r>
              <a:rPr lang="en-US" altLang="en-US" sz="2400" dirty="0"/>
              <a:t>Greater accessibility.</a:t>
            </a:r>
          </a:p>
          <a:p>
            <a:pPr>
              <a:spcBef>
                <a:spcPts val="661"/>
              </a:spcBef>
              <a:buFont typeface="Arial" panose="020B0604020202020204" pitchFamily="34" charset="0"/>
              <a:buChar char="•"/>
            </a:pPr>
            <a:r>
              <a:rPr lang="en-US" altLang="en-US" sz="2400" dirty="0"/>
              <a:t>Reducing software piracy.</a:t>
            </a:r>
          </a:p>
          <a:p>
            <a:endParaRPr lang="en-US" altLang="en-US" sz="2400" dirty="0"/>
          </a:p>
        </p:txBody>
      </p:sp>
    </p:spTree>
    <p:extLst>
      <p:ext uri="{BB962C8B-B14F-4D97-AF65-F5344CB8AC3E}">
        <p14:creationId xmlns:p14="http://schemas.microsoft.com/office/powerpoint/2010/main" val="456957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altLang="en-US" dirty="0"/>
              <a:t>Risks Associated with SaaS</a:t>
            </a:r>
            <a:endParaRPr lang="en-US" dirty="0"/>
          </a:p>
        </p:txBody>
      </p:sp>
      <p:sp>
        <p:nvSpPr>
          <p:cNvPr id="3" name="Content Placeholder 2"/>
          <p:cNvSpPr>
            <a:spLocks noGrp="1"/>
          </p:cNvSpPr>
          <p:nvPr>
            <p:ph idx="1"/>
          </p:nvPr>
        </p:nvSpPr>
        <p:spPr>
          <a:xfrm>
            <a:off x="504507" y="1589569"/>
            <a:ext cx="9071610" cy="5802113"/>
          </a:xfrm>
        </p:spPr>
        <p:txBody>
          <a:bodyPr>
            <a:normAutofit fontScale="77500" lnSpcReduction="20000"/>
          </a:bodyPr>
          <a:lstStyle/>
          <a:p>
            <a:pPr>
              <a:defRPr/>
            </a:pPr>
            <a:r>
              <a:rPr lang="en-US" dirty="0"/>
              <a:t>Dependence on a single vendor.</a:t>
            </a:r>
          </a:p>
          <a:p>
            <a:pPr>
              <a:defRPr/>
            </a:pPr>
            <a:r>
              <a:rPr lang="en-US" dirty="0"/>
              <a:t>Concern about the long-term viability of partner firms.</a:t>
            </a:r>
          </a:p>
          <a:p>
            <a:pPr>
              <a:defRPr/>
            </a:pPr>
            <a:r>
              <a:rPr lang="en-US" dirty="0"/>
              <a:t>Users may be forced to migrate to new versions.</a:t>
            </a:r>
          </a:p>
          <a:p>
            <a:pPr lvl="1">
              <a:defRPr/>
            </a:pPr>
            <a:r>
              <a:rPr lang="en-US" dirty="0"/>
              <a:t>Possibly incurring unforeseen training costs and shifts in operating procedures.</a:t>
            </a:r>
          </a:p>
          <a:p>
            <a:pPr>
              <a:defRPr/>
            </a:pPr>
            <a:r>
              <a:rPr lang="en-US" dirty="0"/>
              <a:t>Reliance on a network connection, which may be slower, less stable, and less secure.</a:t>
            </a:r>
          </a:p>
          <a:p>
            <a:r>
              <a:rPr lang="en-US" altLang="en-US" dirty="0"/>
              <a:t>Data assets stored off-site may lead to security and legal concerns.</a:t>
            </a:r>
          </a:p>
          <a:p>
            <a:r>
              <a:rPr lang="en-US" altLang="en-US" dirty="0"/>
              <a:t>Limited configuration, customization, and system integration options compared to packaged software or alternatives developed in-house.</a:t>
            </a:r>
          </a:p>
          <a:p>
            <a:r>
              <a:rPr lang="en-US" altLang="en-US" dirty="0"/>
              <a:t>User interface of Web-based software is less sophisticated and lacks the richness of most desktop alternatives.</a:t>
            </a:r>
          </a:p>
          <a:p>
            <a:r>
              <a:rPr lang="en-US" altLang="en-US" dirty="0"/>
              <a:t>Ease of adoption may lead to pockets of unauthorized IT being used throughout a firm.</a:t>
            </a:r>
          </a:p>
          <a:p>
            <a:endParaRPr lang="en-US" altLang="en-US" dirty="0"/>
          </a:p>
          <a:p>
            <a:pPr marL="0" indent="0">
              <a:buNone/>
              <a:defRPr/>
            </a:pPr>
            <a:endParaRPr lang="en-US" dirty="0"/>
          </a:p>
        </p:txBody>
      </p:sp>
    </p:spTree>
    <p:extLst>
      <p:ext uri="{BB962C8B-B14F-4D97-AF65-F5344CB8AC3E}">
        <p14:creationId xmlns:p14="http://schemas.microsoft.com/office/powerpoint/2010/main" val="4231755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altLang="en-US" sz="4800" dirty="0"/>
              <a:t>Cloud Offerings</a:t>
            </a:r>
            <a:endParaRPr lang="en-US" sz="4800" dirty="0"/>
          </a:p>
        </p:txBody>
      </p:sp>
      <p:sp>
        <p:nvSpPr>
          <p:cNvPr id="3" name="Content Placeholder 2"/>
          <p:cNvSpPr>
            <a:spLocks noGrp="1"/>
          </p:cNvSpPr>
          <p:nvPr>
            <p:ph idx="1"/>
          </p:nvPr>
        </p:nvSpPr>
        <p:spPr>
          <a:xfrm>
            <a:off x="604838" y="1201737"/>
            <a:ext cx="8866187" cy="4787900"/>
          </a:xfrm>
        </p:spPr>
        <p:txBody>
          <a:bodyPr/>
          <a:lstStyle/>
          <a:p>
            <a:pPr>
              <a:defRPr/>
            </a:pPr>
            <a:r>
              <a:rPr lang="en-US" sz="2400" dirty="0"/>
              <a:t>Hardware and software exists “in the cloud,” meaning somewhere on the Internet. </a:t>
            </a:r>
          </a:p>
          <a:p>
            <a:pPr>
              <a:defRPr/>
            </a:pPr>
            <a:r>
              <a:rPr lang="en-US" sz="2400" dirty="0"/>
              <a:t>You only pay for the amount of processing, storage, and telecommunications used.</a:t>
            </a:r>
          </a:p>
          <a:p>
            <a:pPr>
              <a:defRPr/>
            </a:pPr>
            <a:r>
              <a:rPr lang="en-US" sz="2400" dirty="0"/>
              <a:t>Cloud vendors typically host your software on their systems.</a:t>
            </a:r>
          </a:p>
          <a:p>
            <a:pPr>
              <a:defRPr/>
            </a:pPr>
            <a:r>
              <a:rPr lang="en-US" sz="2400" dirty="0"/>
              <a:t>Cloud computing efforts focus on providing a virtual replacement for a subset of operational hardware like storage and backup solutions.</a:t>
            </a:r>
          </a:p>
          <a:p>
            <a:pPr>
              <a:defRPr/>
            </a:pPr>
            <a:r>
              <a:rPr lang="en-US" sz="2400" dirty="0"/>
              <a:t>SaaS provides the software and hardware to replace an internal information system.</a:t>
            </a:r>
            <a:endParaRPr lang="en-US" sz="2400" dirty="0">
              <a:solidFill>
                <a:srgbClr val="FF0000"/>
              </a:solidFill>
            </a:endParaRPr>
          </a:p>
          <a:p>
            <a:pPr lvl="1">
              <a:defRPr/>
            </a:pPr>
            <a:r>
              <a:rPr lang="en-US" dirty="0"/>
              <a:t>A firm replaces software and hardware with a service provided by a third party online.</a:t>
            </a:r>
          </a:p>
          <a:p>
            <a:pPr marL="0" indent="0">
              <a:buNone/>
              <a:defRPr/>
            </a:pPr>
            <a:endParaRPr lang="en-US" sz="2400" dirty="0"/>
          </a:p>
        </p:txBody>
      </p:sp>
    </p:spTree>
    <p:extLst>
      <p:ext uri="{BB962C8B-B14F-4D97-AF65-F5344CB8AC3E}">
        <p14:creationId xmlns:p14="http://schemas.microsoft.com/office/powerpoint/2010/main" val="688312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lstStyle/>
          <a:p>
            <a:r>
              <a:rPr lang="en-US" dirty="0"/>
              <a:t>Examples of hardware cloud services:</a:t>
            </a:r>
          </a:p>
          <a:p>
            <a:pPr lvl="1"/>
            <a:r>
              <a:rPr lang="en-US" altLang="en-US" dirty="0"/>
              <a:t>Salesforce.com offers Force.com.</a:t>
            </a:r>
          </a:p>
          <a:p>
            <a:pPr lvl="2"/>
            <a:r>
              <a:rPr lang="en-US" altLang="en-US" dirty="0"/>
              <a:t>Includes several cloud-supporting tools to write applications specifically tailored for Web-based delivery.</a:t>
            </a:r>
          </a:p>
          <a:p>
            <a:pPr lvl="1"/>
            <a:r>
              <a:rPr lang="en-US" altLang="en-US" dirty="0"/>
              <a:t>Google’</a:t>
            </a:r>
            <a:r>
              <a:rPr lang="en-US" altLang="ja-JP" dirty="0"/>
              <a:t>s App Engine offers developers several tools.</a:t>
            </a:r>
          </a:p>
          <a:p>
            <a:pPr lvl="2"/>
            <a:r>
              <a:rPr lang="en-US" altLang="en-US" dirty="0"/>
              <a:t>Including a database product called Big Table.</a:t>
            </a:r>
          </a:p>
          <a:p>
            <a:pPr lvl="1"/>
            <a:r>
              <a:rPr lang="en-US" altLang="en-US" dirty="0"/>
              <a:t>Microsoft offers Windows Azure.</a:t>
            </a:r>
          </a:p>
          <a:p>
            <a:endParaRPr lang="en-US" dirty="0"/>
          </a:p>
        </p:txBody>
      </p:sp>
      <p:pic>
        <p:nvPicPr>
          <p:cNvPr id="3074" name="Picture 2" descr="File:Windows Azure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9290" y="5028827"/>
            <a:ext cx="7634626" cy="112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597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Cloud Providers</a:t>
            </a:r>
          </a:p>
        </p:txBody>
      </p:sp>
      <p:sp>
        <p:nvSpPr>
          <p:cNvPr id="3" name="Content Placeholder 2"/>
          <p:cNvSpPr>
            <a:spLocks noGrp="1"/>
          </p:cNvSpPr>
          <p:nvPr>
            <p:ph idx="1"/>
          </p:nvPr>
        </p:nvSpPr>
        <p:spPr>
          <a:xfrm>
            <a:off x="604838" y="1189037"/>
            <a:ext cx="8866187" cy="4787900"/>
          </a:xfrm>
        </p:spPr>
        <p:txBody>
          <a:bodyPr/>
          <a:lstStyle/>
          <a:p>
            <a:r>
              <a:rPr lang="en-US" altLang="en-US" sz="2400" b="1" dirty="0">
                <a:solidFill>
                  <a:schemeClr val="accent6">
                    <a:lumMod val="75000"/>
                  </a:schemeClr>
                </a:solidFill>
              </a:rPr>
              <a:t>Platform as a service (</a:t>
            </a:r>
            <a:r>
              <a:rPr lang="en-US" altLang="en-US" sz="2400" b="1" dirty="0" err="1">
                <a:solidFill>
                  <a:schemeClr val="accent6">
                    <a:lumMod val="75000"/>
                  </a:schemeClr>
                </a:solidFill>
              </a:rPr>
              <a:t>PaaS</a:t>
            </a:r>
            <a:r>
              <a:rPr lang="en-US" altLang="en-US" sz="2400" b="1" dirty="0">
                <a:solidFill>
                  <a:schemeClr val="accent6">
                    <a:lumMod val="75000"/>
                  </a:schemeClr>
                </a:solidFill>
              </a:rPr>
              <a:t>):</a:t>
            </a:r>
            <a:r>
              <a:rPr lang="en-US" altLang="en-US" sz="2400" dirty="0"/>
              <a:t> Cloud providers offer services for customers to build their own applications on the provider’s infrastructure.</a:t>
            </a:r>
          </a:p>
          <a:p>
            <a:pPr lvl="1"/>
            <a:r>
              <a:rPr lang="en-US" altLang="en-US" sz="2000" dirty="0"/>
              <a:t>Services include hardware, operating system, tools, and hosting.</a:t>
            </a:r>
          </a:p>
          <a:p>
            <a:r>
              <a:rPr lang="en-US" altLang="en-US" sz="2400" b="1" dirty="0">
                <a:solidFill>
                  <a:schemeClr val="accent6">
                    <a:lumMod val="75000"/>
                  </a:schemeClr>
                </a:solidFill>
              </a:rPr>
              <a:t>Infrastructure as a service (</a:t>
            </a:r>
            <a:r>
              <a:rPr lang="en-US" altLang="en-US" sz="2400" b="1" dirty="0" err="1">
                <a:solidFill>
                  <a:schemeClr val="accent6">
                    <a:lumMod val="75000"/>
                  </a:schemeClr>
                </a:solidFill>
              </a:rPr>
              <a:t>IaaS</a:t>
            </a:r>
            <a:r>
              <a:rPr lang="en-US" altLang="en-US" sz="2400" b="1" dirty="0">
                <a:solidFill>
                  <a:schemeClr val="accent6">
                    <a:lumMod val="75000"/>
                  </a:schemeClr>
                </a:solidFill>
              </a:rPr>
              <a:t>):</a:t>
            </a:r>
            <a:r>
              <a:rPr lang="en-US" altLang="en-US" sz="2400" dirty="0"/>
              <a:t> Cloud providers offer services that include running the remote hardware, storage, and networking.</a:t>
            </a:r>
          </a:p>
          <a:p>
            <a:pPr lvl="1"/>
            <a:r>
              <a:rPr lang="en-US" altLang="en-US" sz="2000" dirty="0"/>
              <a:t>Client firms can choose the software used.</a:t>
            </a:r>
          </a:p>
          <a:p>
            <a:pPr>
              <a:buNone/>
            </a:pPr>
            <a:endParaRPr lang="en-US" altLang="en-US" sz="2400" dirty="0"/>
          </a:p>
        </p:txBody>
      </p:sp>
      <p:pic>
        <p:nvPicPr>
          <p:cNvPr id="4" name="Picture 3"/>
          <p:cNvPicPr>
            <a:picLocks noChangeAspect="1"/>
          </p:cNvPicPr>
          <p:nvPr/>
        </p:nvPicPr>
        <p:blipFill>
          <a:blip r:embed="rId3" cstate="print"/>
          <a:stretch>
            <a:fillRect/>
          </a:stretch>
        </p:blipFill>
        <p:spPr>
          <a:xfrm>
            <a:off x="1916112" y="4770437"/>
            <a:ext cx="5936483" cy="2264001"/>
          </a:xfrm>
          <a:prstGeom prst="rect">
            <a:avLst/>
          </a:prstGeom>
        </p:spPr>
      </p:pic>
      <p:sp>
        <p:nvSpPr>
          <p:cNvPr id="5" name="TextBox 4"/>
          <p:cNvSpPr txBox="1"/>
          <p:nvPr/>
        </p:nvSpPr>
        <p:spPr>
          <a:xfrm>
            <a:off x="1168110" y="7129776"/>
            <a:ext cx="8293937" cy="369332"/>
          </a:xfrm>
          <a:prstGeom prst="rect">
            <a:avLst/>
          </a:prstGeom>
          <a:noFill/>
        </p:spPr>
        <p:txBody>
          <a:bodyPr wrap="none" rtlCol="0">
            <a:spAutoFit/>
          </a:bodyPr>
          <a:lstStyle/>
          <a:p>
            <a:r>
              <a:rPr lang="en-US" i="1"/>
              <a:t>Estimated Monthly Costs to Run a Website with 50 Million Monthly Page Views.</a:t>
            </a:r>
            <a:endParaRPr lang="en-US"/>
          </a:p>
        </p:txBody>
      </p:sp>
    </p:spTree>
    <p:extLst>
      <p:ext uri="{BB962C8B-B14F-4D97-AF65-F5344CB8AC3E}">
        <p14:creationId xmlns:p14="http://schemas.microsoft.com/office/powerpoint/2010/main" val="112509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7912" y="-258763"/>
            <a:ext cx="8231646" cy="1175949"/>
          </a:xfrm>
        </p:spPr>
        <p:txBody>
          <a:bodyPr/>
          <a:lstStyle/>
          <a:p>
            <a:r>
              <a:rPr lang="en-US" altLang="en-US" sz="3968" dirty="0"/>
              <a:t>How to Write the Business Case</a:t>
            </a:r>
          </a:p>
        </p:txBody>
      </p:sp>
      <p:sp>
        <p:nvSpPr>
          <p:cNvPr id="8195" name="Rectangle 3"/>
          <p:cNvSpPr>
            <a:spLocks noGrp="1" noChangeArrowheads="1"/>
          </p:cNvSpPr>
          <p:nvPr>
            <p:ph idx="1"/>
          </p:nvPr>
        </p:nvSpPr>
        <p:spPr>
          <a:xfrm>
            <a:off x="849312" y="1427938"/>
            <a:ext cx="8726805" cy="5627758"/>
          </a:xfrm>
        </p:spPr>
        <p:txBody>
          <a:bodyPr/>
          <a:lstStyle/>
          <a:p>
            <a:pPr marL="255486" indent="-255486">
              <a:lnSpc>
                <a:spcPct val="80000"/>
              </a:lnSpc>
              <a:spcBef>
                <a:spcPct val="40000"/>
              </a:spcBef>
            </a:pPr>
            <a:r>
              <a:rPr lang="en-US" altLang="en-US" sz="2400" dirty="0">
                <a:cs typeface="Tahoma" pitchFamily="34" charset="0"/>
              </a:rPr>
              <a:t>Do</a:t>
            </a:r>
            <a:r>
              <a:rPr lang="en-US" altLang="en-US" sz="2400" b="1" dirty="0">
                <a:cs typeface="Tahoma" pitchFamily="34" charset="0"/>
              </a:rPr>
              <a:t> </a:t>
            </a:r>
            <a:r>
              <a:rPr lang="en-US" altLang="en-US" sz="2400" b="1" dirty="0">
                <a:solidFill>
                  <a:srgbClr val="FF0000"/>
                </a:solidFill>
                <a:cs typeface="Tahoma" pitchFamily="34" charset="0"/>
              </a:rPr>
              <a:t>not</a:t>
            </a:r>
            <a:r>
              <a:rPr lang="en-US" altLang="en-US" sz="2400" b="1" dirty="0">
                <a:cs typeface="Tahoma" pitchFamily="34" charset="0"/>
              </a:rPr>
              <a:t> </a:t>
            </a:r>
            <a:r>
              <a:rPr lang="en-US" altLang="en-US" sz="2400" dirty="0">
                <a:cs typeface="Tahoma" pitchFamily="34" charset="0"/>
              </a:rPr>
              <a:t>simply summarize the Case.</a:t>
            </a:r>
          </a:p>
          <a:p>
            <a:pPr marL="255486" indent="-255486">
              <a:lnSpc>
                <a:spcPct val="80000"/>
              </a:lnSpc>
              <a:spcBef>
                <a:spcPct val="40000"/>
              </a:spcBef>
            </a:pPr>
            <a:r>
              <a:rPr lang="en-US" altLang="en-US" sz="2400" dirty="0">
                <a:cs typeface="Tahoma" pitchFamily="34" charset="0"/>
              </a:rPr>
              <a:t>Be sure  to </a:t>
            </a:r>
            <a:r>
              <a:rPr lang="en-US" altLang="en-US" sz="2400" b="1" dirty="0">
                <a:solidFill>
                  <a:srgbClr val="FF0000"/>
                </a:solidFill>
                <a:cs typeface="Tahoma" pitchFamily="34" charset="0"/>
              </a:rPr>
              <a:t>Answer the Question(s)</a:t>
            </a:r>
            <a:r>
              <a:rPr lang="en-US" altLang="en-US" sz="2400" dirty="0">
                <a:cs typeface="Tahoma" pitchFamily="34" charset="0"/>
              </a:rPr>
              <a:t>.</a:t>
            </a:r>
          </a:p>
          <a:p>
            <a:pPr marL="255486" indent="-255486">
              <a:lnSpc>
                <a:spcPct val="80000"/>
              </a:lnSpc>
              <a:spcBef>
                <a:spcPct val="40000"/>
              </a:spcBef>
            </a:pPr>
            <a:r>
              <a:rPr lang="en-US" altLang="en-US" sz="2400" dirty="0">
                <a:cs typeface="Tahoma" pitchFamily="34" charset="0"/>
              </a:rPr>
              <a:t>The </a:t>
            </a:r>
            <a:r>
              <a:rPr lang="en-US" altLang="en-US" sz="2400" b="1" dirty="0">
                <a:cs typeface="Tahoma" pitchFamily="34" charset="0"/>
              </a:rPr>
              <a:t>length</a:t>
            </a:r>
            <a:r>
              <a:rPr lang="en-US" altLang="en-US" sz="2400" dirty="0">
                <a:cs typeface="Tahoma" pitchFamily="34" charset="0"/>
              </a:rPr>
              <a:t> should be </a:t>
            </a:r>
            <a:r>
              <a:rPr lang="en-US" altLang="en-US" sz="2400" b="1" dirty="0">
                <a:cs typeface="Tahoma" pitchFamily="34" charset="0"/>
              </a:rPr>
              <a:t>1-2 pages</a:t>
            </a:r>
            <a:r>
              <a:rPr lang="en-US" altLang="en-US" sz="2400" dirty="0">
                <a:cs typeface="Tahoma" pitchFamily="34" charset="0"/>
              </a:rPr>
              <a:t>, single-spaced, 12 point font with normal borders.</a:t>
            </a:r>
          </a:p>
          <a:p>
            <a:pPr marL="255486" indent="-255486">
              <a:lnSpc>
                <a:spcPct val="80000"/>
              </a:lnSpc>
              <a:spcBef>
                <a:spcPct val="40000"/>
              </a:spcBef>
            </a:pPr>
            <a:r>
              <a:rPr lang="en-US" altLang="en-US" sz="2400" dirty="0">
                <a:cs typeface="Tahoma" pitchFamily="34" charset="0"/>
              </a:rPr>
              <a:t>Use both </a:t>
            </a:r>
            <a:r>
              <a:rPr lang="en-US" altLang="en-US" sz="2400" b="1" dirty="0">
                <a:solidFill>
                  <a:srgbClr val="FF0000"/>
                </a:solidFill>
                <a:cs typeface="Tahoma" pitchFamily="34" charset="0"/>
              </a:rPr>
              <a:t>qualitative</a:t>
            </a:r>
            <a:r>
              <a:rPr lang="en-US" altLang="en-US" sz="2400" b="1" dirty="0">
                <a:cs typeface="Tahoma" pitchFamily="34" charset="0"/>
              </a:rPr>
              <a:t>  and </a:t>
            </a:r>
            <a:r>
              <a:rPr lang="en-US" altLang="en-US" sz="2400" b="1" dirty="0">
                <a:solidFill>
                  <a:srgbClr val="FF0000"/>
                </a:solidFill>
                <a:cs typeface="Tahoma" pitchFamily="34" charset="0"/>
              </a:rPr>
              <a:t>quantitative</a:t>
            </a:r>
            <a:r>
              <a:rPr lang="en-US" altLang="en-US" sz="2400" b="1" dirty="0">
                <a:cs typeface="Tahoma" pitchFamily="34" charset="0"/>
              </a:rPr>
              <a:t> arguments </a:t>
            </a:r>
            <a:r>
              <a:rPr lang="en-US" altLang="en-US" sz="2400" dirty="0">
                <a:cs typeface="Tahoma" pitchFamily="34" charset="0"/>
              </a:rPr>
              <a:t>to support your answer.</a:t>
            </a:r>
          </a:p>
          <a:p>
            <a:pPr marL="255486" indent="-255486">
              <a:lnSpc>
                <a:spcPct val="80000"/>
              </a:lnSpc>
              <a:spcBef>
                <a:spcPct val="40000"/>
              </a:spcBef>
            </a:pPr>
            <a:r>
              <a:rPr lang="en-US" altLang="en-US" sz="2400" dirty="0">
                <a:cs typeface="Tahoma" pitchFamily="34" charset="0"/>
              </a:rPr>
              <a:t>Use </a:t>
            </a:r>
            <a:r>
              <a:rPr lang="en-US" altLang="en-US" sz="2400" b="1" dirty="0">
                <a:cs typeface="Tahoma" pitchFamily="34" charset="0"/>
              </a:rPr>
              <a:t>concepts and data </a:t>
            </a:r>
            <a:r>
              <a:rPr lang="en-US" altLang="en-US" sz="2400" dirty="0">
                <a:cs typeface="Tahoma" pitchFamily="34" charset="0"/>
              </a:rPr>
              <a:t>from the </a:t>
            </a:r>
            <a:r>
              <a:rPr lang="en-US" altLang="en-US" sz="2400" b="1" dirty="0">
                <a:cs typeface="Tahoma" pitchFamily="34" charset="0"/>
              </a:rPr>
              <a:t>Case and the FWK textbook</a:t>
            </a:r>
            <a:r>
              <a:rPr lang="en-US" altLang="en-US" sz="2400" dirty="0">
                <a:cs typeface="Tahoma" pitchFamily="34" charset="0"/>
              </a:rPr>
              <a:t>.</a:t>
            </a:r>
          </a:p>
          <a:p>
            <a:pPr marL="255486" indent="-255486">
              <a:lnSpc>
                <a:spcPct val="80000"/>
              </a:lnSpc>
              <a:spcBef>
                <a:spcPct val="40000"/>
              </a:spcBef>
            </a:pPr>
            <a:r>
              <a:rPr lang="en-US" altLang="en-US" sz="2400" dirty="0">
                <a:cs typeface="Tahoma" pitchFamily="34" charset="0"/>
              </a:rPr>
              <a:t>Use </a:t>
            </a:r>
            <a:r>
              <a:rPr lang="en-US" altLang="en-US" sz="2400" b="1" dirty="0">
                <a:cs typeface="Tahoma" pitchFamily="34" charset="0"/>
              </a:rPr>
              <a:t>concepts and data </a:t>
            </a:r>
            <a:r>
              <a:rPr lang="en-US" altLang="en-US" sz="2400" dirty="0">
                <a:cs typeface="Tahoma" pitchFamily="34" charset="0"/>
              </a:rPr>
              <a:t>from online </a:t>
            </a:r>
            <a:r>
              <a:rPr lang="en-US" altLang="en-US" sz="2400" b="1" dirty="0">
                <a:cs typeface="Tahoma" pitchFamily="34" charset="0"/>
              </a:rPr>
              <a:t>research</a:t>
            </a:r>
            <a:r>
              <a:rPr lang="en-US" altLang="en-US" sz="2400" dirty="0">
                <a:cs typeface="Tahoma" pitchFamily="34" charset="0"/>
              </a:rPr>
              <a:t>.</a:t>
            </a:r>
          </a:p>
          <a:p>
            <a:pPr marL="255486" indent="-255486">
              <a:lnSpc>
                <a:spcPct val="80000"/>
              </a:lnSpc>
              <a:spcBef>
                <a:spcPct val="40000"/>
              </a:spcBef>
            </a:pPr>
            <a:r>
              <a:rPr lang="en-US" altLang="en-US" sz="2400" b="1" dirty="0">
                <a:solidFill>
                  <a:srgbClr val="FF0000"/>
                </a:solidFill>
                <a:cs typeface="Tahoma" pitchFamily="34" charset="0"/>
              </a:rPr>
              <a:t>Show insight</a:t>
            </a:r>
            <a:r>
              <a:rPr lang="en-US" altLang="en-US" sz="2400" dirty="0">
                <a:cs typeface="Tahoma" pitchFamily="34" charset="0"/>
              </a:rPr>
              <a:t>.  It is ok to include personal knowledge. </a:t>
            </a:r>
          </a:p>
          <a:p>
            <a:pPr marL="255486" indent="-255486">
              <a:lnSpc>
                <a:spcPct val="80000"/>
              </a:lnSpc>
              <a:spcBef>
                <a:spcPct val="40000"/>
              </a:spcBef>
            </a:pPr>
            <a:r>
              <a:rPr lang="en-US" altLang="en-US" sz="2400" dirty="0">
                <a:cs typeface="Tahoma" pitchFamily="34" charset="0"/>
              </a:rPr>
              <a:t>Words without numbers are fair at best.</a:t>
            </a:r>
          </a:p>
          <a:p>
            <a:pPr marL="255486" indent="-255486">
              <a:lnSpc>
                <a:spcPct val="80000"/>
              </a:lnSpc>
              <a:spcBef>
                <a:spcPct val="40000"/>
              </a:spcBef>
            </a:pPr>
            <a:r>
              <a:rPr lang="en-US" altLang="en-US" sz="2400" dirty="0">
                <a:cs typeface="Tahoma" pitchFamily="34" charset="0"/>
              </a:rPr>
              <a:t>Numbers without words are fair at best.</a:t>
            </a:r>
          </a:p>
          <a:p>
            <a:pPr marL="255486" indent="-255486">
              <a:lnSpc>
                <a:spcPct val="80000"/>
              </a:lnSpc>
              <a:spcBef>
                <a:spcPct val="40000"/>
              </a:spcBef>
            </a:pPr>
            <a:r>
              <a:rPr lang="en-US" altLang="en-US" sz="2400" dirty="0">
                <a:cs typeface="Tahoma" pitchFamily="34" charset="0"/>
              </a:rPr>
              <a:t>Use </a:t>
            </a:r>
            <a:r>
              <a:rPr lang="en-US" altLang="en-US" sz="2400" b="1" dirty="0">
                <a:cs typeface="Tahoma" pitchFamily="34" charset="0"/>
              </a:rPr>
              <a:t>good quality English language</a:t>
            </a:r>
            <a:r>
              <a:rPr lang="en-US" altLang="en-US" sz="2400" dirty="0">
                <a:cs typeface="Tahoma" pitchFamily="34" charset="0"/>
              </a:rPr>
              <a:t>: style, rhetoric, grammar, spelling, references.</a:t>
            </a:r>
          </a:p>
        </p:txBody>
      </p:sp>
    </p:spTree>
    <p:extLst>
      <p:ext uri="{BB962C8B-B14F-4D97-AF65-F5344CB8AC3E}">
        <p14:creationId xmlns:p14="http://schemas.microsoft.com/office/powerpoint/2010/main" val="123933758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Clouds in Action</a:t>
            </a:r>
          </a:p>
        </p:txBody>
      </p:sp>
      <p:graphicFrame>
        <p:nvGraphicFramePr>
          <p:cNvPr id="4" name="Content Placeholder 3"/>
          <p:cNvGraphicFramePr>
            <a:graphicFrameLocks noGrp="1"/>
          </p:cNvGraphicFramePr>
          <p:nvPr>
            <p:ph idx="1"/>
            <p:extLst/>
          </p:nvPr>
        </p:nvGraphicFramePr>
        <p:xfrm>
          <a:off x="504507" y="1588931"/>
          <a:ext cx="9071610" cy="4254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012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sz="4800" dirty="0"/>
              <a:t>Cloud Computing Challenges</a:t>
            </a:r>
          </a:p>
        </p:txBody>
      </p:sp>
      <p:sp>
        <p:nvSpPr>
          <p:cNvPr id="3" name="Content Placeholder 2"/>
          <p:cNvSpPr>
            <a:spLocks noGrp="1"/>
          </p:cNvSpPr>
          <p:nvPr>
            <p:ph idx="1"/>
          </p:nvPr>
        </p:nvSpPr>
        <p:spPr>
          <a:xfrm>
            <a:off x="504506" y="1949684"/>
            <a:ext cx="9195778" cy="4878153"/>
          </a:xfrm>
        </p:spPr>
        <p:txBody>
          <a:bodyPr/>
          <a:lstStyle/>
          <a:p>
            <a:r>
              <a:rPr lang="en-US" altLang="en-US" dirty="0"/>
              <a:t>Installing a complex set of systems on someone else’s hardware is very difficult.</a:t>
            </a:r>
          </a:p>
          <a:p>
            <a:r>
              <a:rPr lang="en-US" altLang="en-US" dirty="0"/>
              <a:t>Firms considering cloud computing need to do a thorough financial analysis. </a:t>
            </a:r>
          </a:p>
          <a:p>
            <a:r>
              <a:rPr lang="en-US" altLang="en-US" dirty="0"/>
              <a:t>Firms should enter the cloud cautiously, particularly where mission-critical systems are concerned.</a:t>
            </a:r>
          </a:p>
          <a:p>
            <a:pPr>
              <a:buNone/>
            </a:pPr>
            <a:endParaRPr lang="en-US" altLang="en-US" dirty="0"/>
          </a:p>
        </p:txBody>
      </p:sp>
    </p:spTree>
    <p:extLst>
      <p:ext uri="{BB962C8B-B14F-4D97-AF65-F5344CB8AC3E}">
        <p14:creationId xmlns:p14="http://schemas.microsoft.com/office/powerpoint/2010/main" val="2267530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altLang="en-US" sz="4000" dirty="0"/>
              <a:t>Clouds and Tech Industry Impact</a:t>
            </a:r>
            <a:endParaRPr lang="en-US" sz="4000" dirty="0"/>
          </a:p>
        </p:txBody>
      </p:sp>
      <p:sp>
        <p:nvSpPr>
          <p:cNvPr id="3" name="Content Placeholder 2"/>
          <p:cNvSpPr>
            <a:spLocks noGrp="1"/>
          </p:cNvSpPr>
          <p:nvPr>
            <p:ph idx="1"/>
          </p:nvPr>
        </p:nvSpPr>
        <p:spPr>
          <a:xfrm>
            <a:off x="604838" y="1112837"/>
            <a:ext cx="8866187" cy="4787900"/>
          </a:xfrm>
        </p:spPr>
        <p:txBody>
          <a:bodyPr/>
          <a:lstStyle/>
          <a:p>
            <a:pPr>
              <a:defRPr/>
            </a:pPr>
            <a:r>
              <a:rPr lang="en-US" sz="2400" dirty="0"/>
              <a:t>Shifting to cloud computing modifies the margin structure for many in the computing industry.</a:t>
            </a:r>
          </a:p>
          <a:p>
            <a:pPr>
              <a:defRPr/>
            </a:pPr>
            <a:r>
              <a:rPr lang="en-US" sz="2400" dirty="0"/>
              <a:t>Cloud computing can accelerate innovation.</a:t>
            </a:r>
          </a:p>
          <a:p>
            <a:pPr lvl="1">
              <a:defRPr/>
            </a:pPr>
            <a:r>
              <a:rPr lang="en-US" sz="2000" dirty="0"/>
              <a:t>Changes the desired skills mix and job outlook for IS workers.</a:t>
            </a:r>
          </a:p>
          <a:p>
            <a:pPr lvl="1">
              <a:defRPr/>
            </a:pPr>
            <a:r>
              <a:rPr lang="en-US" sz="2000" dirty="0"/>
              <a:t>Enables organizations to spend less on hardware infrastructure and reinvest in strategic efforts and innovation.</a:t>
            </a:r>
          </a:p>
          <a:p>
            <a:pPr>
              <a:defRPr/>
            </a:pPr>
            <a:r>
              <a:rPr lang="en-US" sz="2400" dirty="0"/>
              <a:t>Firms need to think about the strategic advantages that can be created.</a:t>
            </a:r>
          </a:p>
          <a:p>
            <a:pPr marL="0" indent="0">
              <a:buNone/>
              <a:defRPr/>
            </a:pPr>
            <a:endParaRPr lang="en-US" sz="2400" dirty="0"/>
          </a:p>
        </p:txBody>
      </p:sp>
      <p:pic>
        <p:nvPicPr>
          <p:cNvPr id="4" name="Picture 3"/>
          <p:cNvPicPr>
            <a:picLocks noChangeAspect="1"/>
          </p:cNvPicPr>
          <p:nvPr/>
        </p:nvPicPr>
        <p:blipFill>
          <a:blip r:embed="rId2" cstate="print"/>
          <a:stretch>
            <a:fillRect/>
          </a:stretch>
        </p:blipFill>
        <p:spPr>
          <a:xfrm>
            <a:off x="5022816" y="4705958"/>
            <a:ext cx="4553302" cy="2509490"/>
          </a:xfrm>
          <a:prstGeom prst="rect">
            <a:avLst/>
          </a:prstGeom>
        </p:spPr>
      </p:pic>
      <p:sp>
        <p:nvSpPr>
          <p:cNvPr id="5" name="TextBox 4"/>
          <p:cNvSpPr txBox="1"/>
          <p:nvPr/>
        </p:nvSpPr>
        <p:spPr>
          <a:xfrm>
            <a:off x="353908" y="5532437"/>
            <a:ext cx="4668907" cy="923330"/>
          </a:xfrm>
          <a:prstGeom prst="rect">
            <a:avLst/>
          </a:prstGeom>
          <a:noFill/>
        </p:spPr>
        <p:txBody>
          <a:bodyPr wrap="none" rtlCol="0">
            <a:spAutoFit/>
          </a:bodyPr>
          <a:lstStyle/>
          <a:p>
            <a:r>
              <a:rPr lang="en-US" i="1" dirty="0"/>
              <a:t>This server-packed shipping container from </a:t>
            </a:r>
          </a:p>
          <a:p>
            <a:r>
              <a:rPr lang="en-US" i="1" dirty="0"/>
              <a:t>Oracle’s Sun unit is designed for rapid data </a:t>
            </a:r>
          </a:p>
          <a:p>
            <a:r>
              <a:rPr lang="en-US" i="1" dirty="0"/>
              <a:t>center deployment.</a:t>
            </a:r>
            <a:endParaRPr lang="en-US" dirty="0"/>
          </a:p>
        </p:txBody>
      </p:sp>
    </p:spTree>
    <p:extLst>
      <p:ext uri="{BB962C8B-B14F-4D97-AF65-F5344CB8AC3E}">
        <p14:creationId xmlns:p14="http://schemas.microsoft.com/office/powerpoint/2010/main" val="3298695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Server Farm</a:t>
            </a:r>
          </a:p>
        </p:txBody>
      </p:sp>
      <p:sp>
        <p:nvSpPr>
          <p:cNvPr id="5" name="Text Placeholder 4"/>
          <p:cNvSpPr>
            <a:spLocks noGrp="1"/>
          </p:cNvSpPr>
          <p:nvPr>
            <p:ph type="body" sz="quarter" idx="11"/>
          </p:nvPr>
        </p:nvSpPr>
        <p:spPr/>
        <p:txBody>
          <a:bodyPr>
            <a:normAutofit fontScale="92500"/>
          </a:bodyPr>
          <a:lstStyle/>
          <a:p>
            <a:r>
              <a:rPr lang="en-US" altLang="en-US" dirty="0"/>
              <a:t>Provide the infrastructure backbone to SaaS, hardware cloud efforts, and</a:t>
            </a:r>
            <a:r>
              <a:rPr lang="en-US" altLang="en-US" dirty="0">
                <a:solidFill>
                  <a:srgbClr val="FF0000"/>
                </a:solidFill>
              </a:rPr>
              <a:t> </a:t>
            </a:r>
            <a:r>
              <a:rPr lang="en-US" altLang="en-US" dirty="0"/>
              <a:t>many large-scale Internet services.</a:t>
            </a:r>
          </a:p>
          <a:p>
            <a:r>
              <a:rPr lang="en-US" altLang="en-US" dirty="0"/>
              <a:t>Require plenty of cheap land, low-cost</a:t>
            </a:r>
            <a:r>
              <a:rPr lang="en-US" altLang="en-US" dirty="0">
                <a:solidFill>
                  <a:srgbClr val="FF0000"/>
                </a:solidFill>
              </a:rPr>
              <a:t> </a:t>
            </a:r>
            <a:r>
              <a:rPr lang="en-US" altLang="en-US" dirty="0"/>
              <a:t>power, ultrafast fiber-optic connections, and benefit from mild climates.</a:t>
            </a:r>
          </a:p>
          <a:p>
            <a:r>
              <a:rPr lang="en-US" altLang="en-US" dirty="0"/>
              <a:t>Google, Sun, Microsoft, IBM, and HP have all developed rapid-deployment server farm modules.</a:t>
            </a:r>
          </a:p>
        </p:txBody>
      </p:sp>
      <p:sp>
        <p:nvSpPr>
          <p:cNvPr id="6" name="Text Placeholder 5"/>
          <p:cNvSpPr>
            <a:spLocks noGrp="1"/>
          </p:cNvSpPr>
          <p:nvPr>
            <p:ph type="body" sz="quarter" idx="12"/>
          </p:nvPr>
        </p:nvSpPr>
        <p:spPr/>
        <p:txBody>
          <a:bodyPr/>
          <a:lstStyle/>
          <a:p>
            <a:r>
              <a:rPr lang="en-US" altLang="en-US" dirty="0"/>
              <a:t>Massive network of computer servers running software to coordinate their collective use</a:t>
            </a:r>
          </a:p>
        </p:txBody>
      </p:sp>
    </p:spTree>
    <p:extLst>
      <p:ext uri="{BB962C8B-B14F-4D97-AF65-F5344CB8AC3E}">
        <p14:creationId xmlns:p14="http://schemas.microsoft.com/office/powerpoint/2010/main" val="1174901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Virtualization</a:t>
            </a:r>
          </a:p>
        </p:txBody>
      </p:sp>
      <p:sp>
        <p:nvSpPr>
          <p:cNvPr id="4" name="Text Placeholder 3"/>
          <p:cNvSpPr>
            <a:spLocks noGrp="1"/>
          </p:cNvSpPr>
          <p:nvPr>
            <p:ph type="body" sz="quarter" idx="11"/>
          </p:nvPr>
        </p:nvSpPr>
        <p:spPr>
          <a:xfrm>
            <a:off x="1275654" y="4031844"/>
            <a:ext cx="7475679" cy="3191845"/>
          </a:xfrm>
        </p:spPr>
        <p:txBody>
          <a:bodyPr>
            <a:normAutofit fontScale="92500"/>
          </a:bodyPr>
          <a:lstStyle/>
          <a:p>
            <a:r>
              <a:rPr lang="en-US" altLang="en-US" dirty="0"/>
              <a:t>Each computer runs its own operating system and software.</a:t>
            </a:r>
          </a:p>
          <a:p>
            <a:r>
              <a:rPr lang="en-US" altLang="en-US" dirty="0"/>
              <a:t>Can be used to reduce an organization’s hardware needs.</a:t>
            </a:r>
          </a:p>
          <a:p>
            <a:r>
              <a:rPr lang="en-US" altLang="en-US" dirty="0"/>
              <a:t>Can create a firm’s own private cloud of scalable assets.</a:t>
            </a:r>
          </a:p>
          <a:p>
            <a:r>
              <a:rPr lang="en-US" altLang="en-US" dirty="0"/>
              <a:t>Can cut energy consumption and lower carbon footprint.</a:t>
            </a:r>
          </a:p>
        </p:txBody>
      </p:sp>
      <p:sp>
        <p:nvSpPr>
          <p:cNvPr id="5" name="Text Placeholder 4"/>
          <p:cNvSpPr>
            <a:spLocks noGrp="1"/>
          </p:cNvSpPr>
          <p:nvPr>
            <p:ph type="body" sz="quarter" idx="12"/>
          </p:nvPr>
        </p:nvSpPr>
        <p:spPr/>
        <p:txBody>
          <a:bodyPr>
            <a:normAutofit fontScale="92500"/>
          </a:bodyPr>
          <a:lstStyle/>
          <a:p>
            <a:r>
              <a:rPr lang="en-US" altLang="en-US" dirty="0"/>
              <a:t>A type of software that Allows a single computer or cluster of connected computers to function as if it were several different computers </a:t>
            </a:r>
          </a:p>
        </p:txBody>
      </p:sp>
    </p:spTree>
    <p:extLst>
      <p:ext uri="{BB962C8B-B14F-4D97-AF65-F5344CB8AC3E}">
        <p14:creationId xmlns:p14="http://schemas.microsoft.com/office/powerpoint/2010/main" val="413460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Virtualization</a:t>
            </a:r>
          </a:p>
        </p:txBody>
      </p:sp>
      <p:sp>
        <p:nvSpPr>
          <p:cNvPr id="3" name="Text Placeholder 2"/>
          <p:cNvSpPr>
            <a:spLocks noGrp="1"/>
          </p:cNvSpPr>
          <p:nvPr>
            <p:ph idx="1"/>
          </p:nvPr>
        </p:nvSpPr>
        <p:spPr/>
        <p:txBody>
          <a:bodyPr/>
          <a:lstStyle/>
          <a:p>
            <a:r>
              <a:rPr lang="en-US" altLang="en-US" b="1" dirty="0">
                <a:solidFill>
                  <a:schemeClr val="accent6">
                    <a:lumMod val="75000"/>
                  </a:schemeClr>
                </a:solidFill>
              </a:rPr>
              <a:t>Containers</a:t>
            </a:r>
            <a:r>
              <a:rPr lang="en-US" altLang="en-US" dirty="0"/>
              <a:t>: a type of virtualization that allows for shared operating systems for more resource savings and faster execution.  </a:t>
            </a:r>
            <a:endParaRPr lang="en-US" altLang="en-US" b="1" dirty="0"/>
          </a:p>
          <a:p>
            <a:r>
              <a:rPr lang="en-US" altLang="en-US" b="1" dirty="0">
                <a:solidFill>
                  <a:schemeClr val="accent6">
                    <a:lumMod val="75000"/>
                  </a:schemeClr>
                </a:solidFill>
              </a:rPr>
              <a:t>Virtual desktops:</a:t>
            </a:r>
            <a:r>
              <a:rPr lang="en-US" altLang="en-US" dirty="0"/>
              <a:t> Running an instance of a PC’s software on another machine and delivering</a:t>
            </a:r>
            <a:r>
              <a:rPr lang="en-US" altLang="en-US" dirty="0">
                <a:solidFill>
                  <a:srgbClr val="FF0000"/>
                </a:solidFill>
              </a:rPr>
              <a:t> </a:t>
            </a:r>
            <a:r>
              <a:rPr lang="en-US" altLang="en-US" dirty="0"/>
              <a:t>the image of what is executing to the remote device.</a:t>
            </a:r>
          </a:p>
          <a:p>
            <a:pPr lvl="1"/>
            <a:r>
              <a:rPr lang="en-US" altLang="en-US" dirty="0"/>
              <a:t>Allow firms to scale and upgrade systems far more easily than if they had to maintain each individual PC.</a:t>
            </a:r>
          </a:p>
          <a:p>
            <a:pPr marL="0" indent="0">
              <a:buNone/>
            </a:pPr>
            <a:endParaRPr lang="en-US" altLang="en-US" dirty="0"/>
          </a:p>
        </p:txBody>
      </p:sp>
    </p:spTree>
    <p:extLst>
      <p:ext uri="{BB962C8B-B14F-4D97-AF65-F5344CB8AC3E}">
        <p14:creationId xmlns:p14="http://schemas.microsoft.com/office/powerpoint/2010/main" val="2730986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Apps and App Stores</a:t>
            </a:r>
          </a:p>
        </p:txBody>
      </p:sp>
      <p:sp>
        <p:nvSpPr>
          <p:cNvPr id="3" name="Text Placeholder 2"/>
          <p:cNvSpPr>
            <a:spLocks noGrp="1"/>
          </p:cNvSpPr>
          <p:nvPr>
            <p:ph idx="1"/>
          </p:nvPr>
        </p:nvSpPr>
        <p:spPr/>
        <p:txBody>
          <a:bodyPr/>
          <a:lstStyle/>
          <a:p>
            <a:r>
              <a:rPr lang="en-US" altLang="en-US" dirty="0"/>
              <a:t>Compared with packaged software, apps lower the cost of software distribution and maintenance.</a:t>
            </a:r>
          </a:p>
          <a:p>
            <a:r>
              <a:rPr lang="en-US" altLang="en-US" dirty="0"/>
              <a:t>Apps offer a richer user interface and integrate more tightly with a device’s operating system.</a:t>
            </a:r>
          </a:p>
          <a:p>
            <a:r>
              <a:rPr lang="en-US" altLang="en-US" dirty="0"/>
              <a:t>Huge firms have leveraged smartphone apps as their only, or primary interface with consumers.</a:t>
            </a:r>
          </a:p>
          <a:p>
            <a:r>
              <a:rPr lang="en-US" altLang="en-US" dirty="0"/>
              <a:t>Critics say apps force consumers into smartphone walled gardens and raise consumer switching costs.</a:t>
            </a:r>
          </a:p>
          <a:p>
            <a:pPr marL="0" indent="0">
              <a:buNone/>
            </a:pPr>
            <a:endParaRPr lang="en-US" altLang="en-US" dirty="0"/>
          </a:p>
        </p:txBody>
      </p:sp>
    </p:spTree>
    <p:extLst>
      <p:ext uri="{BB962C8B-B14F-4D97-AF65-F5344CB8AC3E}">
        <p14:creationId xmlns:p14="http://schemas.microsoft.com/office/powerpoint/2010/main" val="671092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Variables to Consider for Technology Decisions</a:t>
            </a:r>
            <a:endParaRPr lang="en-US" dirty="0"/>
          </a:p>
        </p:txBody>
      </p:sp>
      <p:graphicFrame>
        <p:nvGraphicFramePr>
          <p:cNvPr id="4" name="Content Placeholder 3"/>
          <p:cNvGraphicFramePr>
            <a:graphicFrameLocks noGrp="1"/>
          </p:cNvGraphicFramePr>
          <p:nvPr>
            <p:ph idx="1"/>
            <p:extLst/>
          </p:nvPr>
        </p:nvGraphicFramePr>
        <p:xfrm>
          <a:off x="504507" y="1588931"/>
          <a:ext cx="9071610" cy="487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244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92112" y="0"/>
            <a:ext cx="9535583" cy="1175949"/>
          </a:xfrm>
        </p:spPr>
        <p:txBody>
          <a:bodyPr/>
          <a:lstStyle/>
          <a:p>
            <a:r>
              <a:rPr lang="en-US" altLang="en-US" dirty="0"/>
              <a:t>Project Architecture Diagram</a:t>
            </a:r>
          </a:p>
        </p:txBody>
      </p:sp>
      <p:sp>
        <p:nvSpPr>
          <p:cNvPr id="26628" name="Rectangle 7"/>
          <p:cNvSpPr txBox="1">
            <a:spLocks noChangeArrowheads="1"/>
          </p:cNvSpPr>
          <p:nvPr/>
        </p:nvSpPr>
        <p:spPr bwMode="auto">
          <a:xfrm>
            <a:off x="336514" y="1265237"/>
            <a:ext cx="3191863" cy="436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r>
              <a:rPr lang="en-CA" altLang="zh-TW" sz="3527" dirty="0">
                <a:latin typeface="+mn-lt"/>
                <a:cs typeface="Tahoma" pitchFamily="34" charset="0"/>
              </a:rPr>
              <a:t>Technology</a:t>
            </a:r>
          </a:p>
          <a:p>
            <a:pPr lvl="1"/>
            <a:r>
              <a:rPr lang="en-CA" altLang="zh-TW" sz="3086" dirty="0">
                <a:latin typeface="+mn-lt"/>
                <a:cs typeface="Tahoma" pitchFamily="34" charset="0"/>
              </a:rPr>
              <a:t>Hardware</a:t>
            </a:r>
          </a:p>
          <a:p>
            <a:pPr lvl="1"/>
            <a:r>
              <a:rPr lang="en-CA" altLang="zh-TW" sz="3086" dirty="0">
                <a:latin typeface="+mn-lt"/>
                <a:cs typeface="Tahoma" pitchFamily="34" charset="0"/>
              </a:rPr>
              <a:t>Software</a:t>
            </a:r>
          </a:p>
          <a:p>
            <a:pPr lvl="1"/>
            <a:r>
              <a:rPr lang="en-CA" altLang="zh-TW" sz="3086" dirty="0">
                <a:latin typeface="+mn-lt"/>
                <a:cs typeface="Tahoma" pitchFamily="34" charset="0"/>
              </a:rPr>
              <a:t>Networks </a:t>
            </a:r>
          </a:p>
          <a:p>
            <a:pPr lvl="1"/>
            <a:r>
              <a:rPr lang="en-CA" altLang="zh-TW" sz="3086" dirty="0">
                <a:latin typeface="+mn-lt"/>
                <a:cs typeface="Tahoma" pitchFamily="34" charset="0"/>
              </a:rPr>
              <a:t>DB &amp; Data</a:t>
            </a:r>
          </a:p>
          <a:p>
            <a:r>
              <a:rPr lang="en-CA" altLang="zh-TW" sz="3527" dirty="0">
                <a:latin typeface="+mn-lt"/>
                <a:cs typeface="Tahoma" pitchFamily="34" charset="0"/>
              </a:rPr>
              <a:t>Processes</a:t>
            </a:r>
          </a:p>
          <a:p>
            <a:r>
              <a:rPr lang="en-CA" altLang="zh-TW" sz="3527" dirty="0">
                <a:latin typeface="+mn-lt"/>
                <a:cs typeface="Tahoma" pitchFamily="34" charset="0"/>
              </a:rPr>
              <a:t>People</a:t>
            </a:r>
            <a:r>
              <a:rPr lang="en-US" altLang="zh-TW" sz="3527" dirty="0">
                <a:latin typeface="+mn-lt"/>
                <a:cs typeface="Tahoma" pitchFamily="34" charset="0"/>
              </a:rPr>
              <a:t> </a:t>
            </a:r>
            <a:endParaRPr lang="en-US" altLang="en-US" sz="3527" dirty="0">
              <a:latin typeface="+mn-lt"/>
              <a:ea typeface="PMingLiU" pitchFamily="18" charset="-120"/>
              <a:cs typeface="Tahom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366" y="1214982"/>
            <a:ext cx="5879747" cy="5969673"/>
          </a:xfrm>
          <a:prstGeom prst="rect">
            <a:avLst/>
          </a:prstGeom>
        </p:spPr>
      </p:pic>
      <p:sp>
        <p:nvSpPr>
          <p:cNvPr id="5" name="Text Box 2">
            <a:extLst>
              <a:ext uri="{FF2B5EF4-FFF2-40B4-BE49-F238E27FC236}">
                <a16:creationId xmlns:a16="http://schemas.microsoft.com/office/drawing/2014/main" id="{DD83ADAC-BB63-014F-9B4E-44FB65956C8E}"/>
              </a:ext>
            </a:extLst>
          </p:cNvPr>
          <p:cNvSpPr txBox="1">
            <a:spLocks noChangeAspect="1" noEditPoints="1" noChangeArrowheads="1" noChangeShapeType="1" noTextEdit="1"/>
          </p:cNvSpPr>
          <p:nvPr/>
        </p:nvSpPr>
        <p:spPr bwMode="auto">
          <a:xfrm>
            <a:off x="87312" y="5885398"/>
            <a:ext cx="3664437" cy="132343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spAutoFit/>
          </a:bodyPr>
          <a:lstStyle/>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TPS: Transaction Processing System</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MIS: Management Information System</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SM: Social Media</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BI: Business Intelligence, Analytics</a:t>
            </a:r>
          </a:p>
          <a:p>
            <a:pPr marL="0" marR="0">
              <a:spcBef>
                <a:spcPts val="0"/>
              </a:spcBef>
              <a:spcAft>
                <a:spcPts val="0"/>
              </a:spcAft>
            </a:pPr>
            <a:r>
              <a:rPr lang="en-US" sz="1600" dirty="0">
                <a:effectLst/>
                <a:latin typeface="Times New Roman" panose="02020603050405020304" pitchFamily="18" charset="0"/>
                <a:ea typeface="Times New Roman" panose="02020603050405020304" pitchFamily="18" charset="0"/>
              </a:rPr>
              <a:t>AI: Artificial Intelligence</a:t>
            </a:r>
          </a:p>
        </p:txBody>
      </p:sp>
    </p:spTree>
    <p:extLst>
      <p:ext uri="{BB962C8B-B14F-4D97-AF65-F5344CB8AC3E}">
        <p14:creationId xmlns:p14="http://schemas.microsoft.com/office/powerpoint/2010/main" val="1338923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83453E-F24A-4D71-82D4-32C7A8D4CB38}"/>
              </a:ext>
            </a:extLst>
          </p:cNvPr>
          <p:cNvSpPr>
            <a:spLocks noGrp="1" noChangeArrowheads="1"/>
          </p:cNvSpPr>
          <p:nvPr>
            <p:ph type="title"/>
          </p:nvPr>
        </p:nvSpPr>
        <p:spPr>
          <a:xfrm>
            <a:off x="849312" y="309562"/>
            <a:ext cx="8147050" cy="1260475"/>
          </a:xfrm>
        </p:spPr>
        <p:txBody>
          <a:bodyPr/>
          <a:lstStyle/>
          <a:p>
            <a:pPr marL="755957" indent="-755957" eaLnBrk="1" hangingPunct="1">
              <a:defRPr/>
            </a:pPr>
            <a:r>
              <a:rPr lang="en-US" altLang="en-US" sz="3200" dirty="0"/>
              <a:t>Managing IT Resources</a:t>
            </a:r>
            <a:br>
              <a:rPr lang="en-US" altLang="en-US" sz="3200" dirty="0"/>
            </a:br>
            <a:r>
              <a:rPr lang="en-US" altLang="en-US" sz="3200" dirty="0"/>
              <a:t>Week 6 Assignments – Oct 1 - 4</a:t>
            </a:r>
            <a:r>
              <a:rPr lang="en-US" altLang="en-US" sz="3200" b="1" dirty="0"/>
              <a:t/>
            </a:r>
            <a:br>
              <a:rPr lang="en-US" altLang="en-US" sz="3200" b="1" dirty="0"/>
            </a:br>
            <a:endParaRPr lang="en-US" altLang="en-US" sz="3200" b="1" dirty="0"/>
          </a:p>
        </p:txBody>
      </p:sp>
      <p:sp>
        <p:nvSpPr>
          <p:cNvPr id="8195" name="Rectangle 3">
            <a:extLst>
              <a:ext uri="{FF2B5EF4-FFF2-40B4-BE49-F238E27FC236}">
                <a16:creationId xmlns:a16="http://schemas.microsoft.com/office/drawing/2014/main" id="{E7B1FD8A-22BC-4AA2-AED4-2730C3DE0E19}"/>
              </a:ext>
            </a:extLst>
          </p:cNvPr>
          <p:cNvSpPr>
            <a:spLocks noGrp="1"/>
          </p:cNvSpPr>
          <p:nvPr>
            <p:ph idx="1"/>
          </p:nvPr>
        </p:nvSpPr>
        <p:spPr>
          <a:xfrm>
            <a:off x="163512" y="1189037"/>
            <a:ext cx="9612312" cy="4598988"/>
          </a:xfrm>
        </p:spPr>
        <p:txBody>
          <a:bodyPr/>
          <a:lstStyle/>
          <a:p>
            <a:r>
              <a:rPr lang="x-none" sz="2200" b="1"/>
              <a:t>Read Chapter 8</a:t>
            </a:r>
            <a:r>
              <a:rPr lang="x-none" sz="2200"/>
              <a:t>, </a:t>
            </a:r>
            <a:r>
              <a:rPr lang="x-none" sz="2200" i="1"/>
              <a:t>Platforms, Network Effects, and Competing in a Winner-Take-All World </a:t>
            </a:r>
            <a:r>
              <a:rPr lang="x-none" sz="2200"/>
              <a:t>in the Gallaugher</a:t>
            </a:r>
            <a:r>
              <a:rPr lang="en-US" sz="2200" dirty="0"/>
              <a:t> </a:t>
            </a:r>
            <a:r>
              <a:rPr lang="x-none" sz="2200"/>
              <a:t>text</a:t>
            </a:r>
            <a:r>
              <a:rPr lang="en-US" sz="2200" dirty="0"/>
              <a:t> for Thurs Oct 4.</a:t>
            </a:r>
            <a:endParaRPr lang="en-US" sz="2200" b="1" dirty="0"/>
          </a:p>
          <a:p>
            <a:r>
              <a:rPr lang="x-none" sz="2200" b="1"/>
              <a:t>Read Chapter 16</a:t>
            </a:r>
            <a:r>
              <a:rPr lang="x-none" sz="2200"/>
              <a:t>, </a:t>
            </a:r>
            <a:r>
              <a:rPr lang="x-none" sz="2200" i="1"/>
              <a:t>A Manager’s Guide to the Internet and Telecommunications</a:t>
            </a:r>
            <a:r>
              <a:rPr lang="x-none" sz="2200"/>
              <a:t> in the Gallaugher text</a:t>
            </a:r>
            <a:r>
              <a:rPr lang="en-US" sz="2200" dirty="0"/>
              <a:t> for Thurs Oct 4</a:t>
            </a:r>
            <a:r>
              <a:rPr lang="x-none" sz="2200"/>
              <a:t>.</a:t>
            </a:r>
            <a:endParaRPr lang="en-US" sz="2200" b="1" dirty="0"/>
          </a:p>
          <a:p>
            <a:pPr lvl="0"/>
            <a:r>
              <a:rPr lang="x-none" sz="2200"/>
              <a:t>Work on “System Requirements” with Client due as part of “Initial Sections” on Oct 9 by 9 PM</a:t>
            </a:r>
            <a:endParaRPr lang="en-US" sz="2200" b="1" dirty="0"/>
          </a:p>
          <a:p>
            <a:r>
              <a:rPr lang="x-none" sz="2200"/>
              <a:t>Risk Management Term Project Assignment for All Teams due as part of “Initial Sections” due Tues Oct 9 by 9 PM</a:t>
            </a:r>
            <a:endParaRPr lang="en-US" sz="2200" dirty="0"/>
          </a:p>
          <a:p>
            <a:r>
              <a:rPr lang="en-US" sz="2200" dirty="0"/>
              <a:t>Updated CBA </a:t>
            </a:r>
            <a:r>
              <a:rPr lang="x-none" sz="2200"/>
              <a:t>due as part of “Initial Sections” due Tues Oct 9 by 9 PM</a:t>
            </a:r>
            <a:endParaRPr lang="en-US" sz="2200" dirty="0"/>
          </a:p>
          <a:p>
            <a:r>
              <a:rPr lang="en-US" sz="2200" dirty="0"/>
              <a:t>Netflix Case – Tuesday Oct 9: Assignment due by 9:59 AM</a:t>
            </a:r>
          </a:p>
          <a:p>
            <a:pPr lvl="1"/>
            <a:r>
              <a:rPr lang="en-US" sz="2200" dirty="0"/>
              <a:t>Assignment to be made available no later than Weds night (10/3)</a:t>
            </a:r>
          </a:p>
          <a:p>
            <a:r>
              <a:rPr lang="en-US" sz="2200" dirty="0"/>
              <a:t>Midterm Exam – Monday Oct 15 during class</a:t>
            </a:r>
          </a:p>
          <a:p>
            <a:pPr marL="671513" indent="-671513" eaLnBrk="1" hangingPunct="1"/>
            <a:endParaRPr lang="en-US" altLang="en-US" sz="2000" dirty="0">
              <a:solidFill>
                <a:srgbClr val="FF0000"/>
              </a:solidFill>
              <a:ea typeface="ＭＳ Ｐゴシック" panose="020B0600070205080204" pitchFamily="34" charset="-128"/>
            </a:endParaRPr>
          </a:p>
        </p:txBody>
      </p:sp>
    </p:spTree>
    <p:extLst>
      <p:ext uri="{BB962C8B-B14F-4D97-AF65-F5344CB8AC3E}">
        <p14:creationId xmlns:p14="http://schemas.microsoft.com/office/powerpoint/2010/main" val="182310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dirty="0"/>
              <a:t>Surprise! Quiz</a:t>
            </a:r>
          </a:p>
        </p:txBody>
      </p:sp>
      <p:sp>
        <p:nvSpPr>
          <p:cNvPr id="3" name="Content Placeholder 2"/>
          <p:cNvSpPr>
            <a:spLocks noGrp="1"/>
          </p:cNvSpPr>
          <p:nvPr>
            <p:ph idx="1"/>
          </p:nvPr>
        </p:nvSpPr>
        <p:spPr/>
        <p:txBody>
          <a:bodyPr/>
          <a:lstStyle/>
          <a:p>
            <a:pPr marL="0" indent="0" algn="ctr">
              <a:buNone/>
            </a:pPr>
            <a:r>
              <a:rPr lang="en-US" sz="3200" dirty="0">
                <a:solidFill>
                  <a:srgbClr val="FF0000"/>
                </a:solidFill>
              </a:rPr>
              <a:t>10 Minutes</a:t>
            </a:r>
            <a:endParaRPr lang="en-US" sz="3200" dirty="0"/>
          </a:p>
          <a:p>
            <a:endParaRPr lang="en-US" dirty="0"/>
          </a:p>
        </p:txBody>
      </p:sp>
    </p:spTree>
    <p:extLst>
      <p:ext uri="{BB962C8B-B14F-4D97-AF65-F5344CB8AC3E}">
        <p14:creationId xmlns:p14="http://schemas.microsoft.com/office/powerpoint/2010/main" val="79612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1036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Facebook Is Breached by Hackers, Putting 50 Million Users’ Data at Risk”, </a:t>
            </a:r>
            <a:r>
              <a:rPr lang="en-US" sz="2400" u="sng" dirty="0"/>
              <a:t>The New York Times</a:t>
            </a:r>
            <a:r>
              <a:rPr lang="en-US" sz="2400" dirty="0"/>
              <a:t>, Sept 28, 2018 </a:t>
            </a:r>
            <a:r>
              <a:rPr lang="en-US" dirty="0"/>
              <a:t/>
            </a:r>
            <a:br>
              <a:rPr lang="en-US" dirty="0"/>
            </a:br>
            <a:r>
              <a:rPr lang="en-US" altLang="en-US" sz="2400" dirty="0">
                <a:ea typeface="ＭＳ Ｐゴシック" panose="020B0600070205080204" pitchFamily="34" charset="-128"/>
                <a:hlinkClick r:id="rId2"/>
              </a:rPr>
              <a:t>https://www.nytimes.com/2018/09/28/technology/facebook-hack-data-breach.html</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392112" y="1874837"/>
            <a:ext cx="9144000" cy="2585323"/>
          </a:xfrm>
          <a:prstGeom prst="rect">
            <a:avLst/>
          </a:prstGeom>
          <a:noFill/>
        </p:spPr>
        <p:txBody>
          <a:bodyPr wrap="square" rtlCol="0">
            <a:spAutoFit/>
          </a:bodyPr>
          <a:lstStyle/>
          <a:p>
            <a:r>
              <a:rPr lang="en-US" dirty="0"/>
              <a:t>Facebook said on Friday that an attack on its computer network had exposed the personal information of nearly 50 million users.</a:t>
            </a:r>
          </a:p>
          <a:p>
            <a:endParaRPr lang="en-US" dirty="0"/>
          </a:p>
          <a:p>
            <a:r>
              <a:rPr lang="en-US" dirty="0"/>
              <a:t>The company said it discovered the breach this week. The attackers exploited a feature in Facebook’s code that allowed them to take over user accounts. Early Friday, Facebook forced more than 90 million users to log out of their accounts, a common safety measure taken when accounts have been compromised.</a:t>
            </a:r>
          </a:p>
          <a:p>
            <a:endParaRPr lang="en-US" dirty="0"/>
          </a:p>
          <a:p>
            <a:r>
              <a:rPr lang="en-US" dirty="0"/>
              <a:t>Facebook said it had fixed the vulnerability and notified law enforcement officials.</a:t>
            </a:r>
          </a:p>
        </p:txBody>
      </p:sp>
      <p:sp>
        <p:nvSpPr>
          <p:cNvPr id="4" name="TextBox 3">
            <a:extLst>
              <a:ext uri="{FF2B5EF4-FFF2-40B4-BE49-F238E27FC236}">
                <a16:creationId xmlns:a16="http://schemas.microsoft.com/office/drawing/2014/main" id="{F633B75B-B004-4BA1-9D37-A80CD2A5FD6C}"/>
              </a:ext>
            </a:extLst>
          </p:cNvPr>
          <p:cNvSpPr txBox="1"/>
          <p:nvPr/>
        </p:nvSpPr>
        <p:spPr>
          <a:xfrm>
            <a:off x="392111" y="4450516"/>
            <a:ext cx="5638800" cy="3139321"/>
          </a:xfrm>
          <a:prstGeom prst="rect">
            <a:avLst/>
          </a:prstGeom>
          <a:noFill/>
        </p:spPr>
        <p:txBody>
          <a:bodyPr wrap="square" rtlCol="0">
            <a:spAutoFit/>
          </a:bodyPr>
          <a:lstStyle/>
          <a:p>
            <a:r>
              <a:rPr lang="en-US" dirty="0"/>
              <a:t>The attackers exploited two bugs in the site’s “view as” feature, which allows users to view their own profiles as if they were someone else, Facebook said. The feature was built to give users more control over their privacy.</a:t>
            </a:r>
          </a:p>
          <a:p>
            <a:endParaRPr lang="en-US" dirty="0"/>
          </a:p>
          <a:p>
            <a:r>
              <a:rPr lang="en-US" dirty="0"/>
              <a:t>That was compounded by a flaw in Facebook’s video-uploading program, a software feature that was introduced in July 2017, the company said. The flaw allowed the attackers to steal so-called access tokens — digital keys that allow access to an account.</a:t>
            </a:r>
          </a:p>
        </p:txBody>
      </p:sp>
      <p:pic>
        <p:nvPicPr>
          <p:cNvPr id="5" name="Picture 4">
            <a:extLst>
              <a:ext uri="{FF2B5EF4-FFF2-40B4-BE49-F238E27FC236}">
                <a16:creationId xmlns:a16="http://schemas.microsoft.com/office/drawing/2014/main" id="{CB9CA1D9-23CE-C541-A199-1F4EAAC8AF8B}"/>
              </a:ext>
            </a:extLst>
          </p:cNvPr>
          <p:cNvPicPr>
            <a:picLocks noChangeAspect="1"/>
          </p:cNvPicPr>
          <p:nvPr/>
        </p:nvPicPr>
        <p:blipFill>
          <a:blip r:embed="rId3"/>
          <a:stretch>
            <a:fillRect/>
          </a:stretch>
        </p:blipFill>
        <p:spPr>
          <a:xfrm>
            <a:off x="6107112" y="4694237"/>
            <a:ext cx="3732720" cy="2599477"/>
          </a:xfrm>
          <a:prstGeom prst="rect">
            <a:avLst/>
          </a:prstGeom>
        </p:spPr>
      </p:pic>
    </p:spTree>
    <p:extLst>
      <p:ext uri="{BB962C8B-B14F-4D97-AF65-F5344CB8AC3E}">
        <p14:creationId xmlns:p14="http://schemas.microsoft.com/office/powerpoint/2010/main" val="3576212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92111" y="1036637"/>
            <a:ext cx="9448801" cy="939800"/>
          </a:xfrm>
        </p:spPr>
        <p:txBody>
          <a:bodyPr/>
          <a:lstStyle/>
          <a:p>
            <a:pPr algn="l"/>
            <a:r>
              <a:rPr lang="en-US" altLang="en-US" sz="2400" dirty="0">
                <a:ea typeface="ＭＳ Ｐゴシック" panose="020B0600070205080204" pitchFamily="34" charset="-128"/>
              </a:rPr>
              <a:t>Technology Current Events: “</a:t>
            </a:r>
            <a:r>
              <a:rPr lang="en-US" sz="2400" dirty="0"/>
              <a:t>Tesla shares sink on SEC lawsuit, sources say Musk could settle”, </a:t>
            </a:r>
            <a:r>
              <a:rPr lang="en-US" sz="2400" u="sng" dirty="0"/>
              <a:t>Reuters UK</a:t>
            </a:r>
            <a:r>
              <a:rPr lang="en-US" sz="2400" dirty="0"/>
              <a:t>, Sept 28, 2018 </a:t>
            </a:r>
            <a:r>
              <a:rPr lang="en-US" dirty="0"/>
              <a:t/>
            </a:r>
            <a:br>
              <a:rPr lang="en-US" dirty="0"/>
            </a:br>
            <a:r>
              <a:rPr lang="en-US" altLang="en-US" sz="2400" dirty="0">
                <a:ea typeface="ＭＳ Ｐゴシック" panose="020B0600070205080204" pitchFamily="34" charset="-128"/>
                <a:hlinkClick r:id="rId2"/>
              </a:rPr>
              <a:t>https://uk.reuters.com/article/uk-tesla-musk-stocks/tesla-shares-sink-on-sec-lawsuit-sources-say-musk-could-settle-idUKKCN1M81DH</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392112" y="1957526"/>
            <a:ext cx="9525000" cy="5632311"/>
          </a:xfrm>
          <a:prstGeom prst="rect">
            <a:avLst/>
          </a:prstGeom>
          <a:noFill/>
        </p:spPr>
        <p:txBody>
          <a:bodyPr wrap="square" rtlCol="0">
            <a:spAutoFit/>
          </a:bodyPr>
          <a:lstStyle/>
          <a:p>
            <a:r>
              <a:rPr lang="en-US" dirty="0"/>
              <a:t>Tesla Inc’s (</a:t>
            </a:r>
            <a:r>
              <a:rPr lang="en-US" dirty="0">
                <a:hlinkClick r:id="rId3"/>
              </a:rPr>
              <a:t>TSLA.O</a:t>
            </a:r>
            <a:r>
              <a:rPr lang="en-US" dirty="0"/>
              <a:t>) Elon Musk could settle with U.S. regulators who have sued to remove him from the electric carmaker’s leadership, but he is prepared to fight the securities fraud lawsuit against him in court, sources said on Friday as shares plunged about 14 percent.</a:t>
            </a:r>
          </a:p>
          <a:p>
            <a:endParaRPr lang="en-US" dirty="0"/>
          </a:p>
          <a:p>
            <a:r>
              <a:rPr lang="en-US" dirty="0"/>
              <a:t>Musk, Tesla’s chairman and chief executive, has been directly involved in almost every detail of its product development and technology strategy, and is credited as the driving force behind the loss-making company’s ability to raise capital.</a:t>
            </a:r>
          </a:p>
          <a:p>
            <a:endParaRPr lang="en-US" dirty="0"/>
          </a:p>
          <a:p>
            <a:r>
              <a:rPr lang="en-US" dirty="0"/>
              <a:t>The U.S. Securities and Exchange Commission (SEC) accused Musk on Thursday of tweeting false and misleading information in August about financing for his now-abandoned plan to take the company private, and said it was seeking to remove him as an officer or director.</a:t>
            </a:r>
          </a:p>
          <a:p>
            <a:endParaRPr lang="en-US" dirty="0"/>
          </a:p>
          <a:p>
            <a:r>
              <a:rPr lang="en-US" dirty="0"/>
              <a:t>Musk, 47, walked away at the last minute from a settlement with the SEC that would have required him to give up key leadership roles at the company for two years and pay a nominal fine, according to reports on Friday.</a:t>
            </a:r>
          </a:p>
          <a:p>
            <a:endParaRPr lang="en-US" dirty="0"/>
          </a:p>
          <a:p>
            <a:r>
              <a:rPr lang="en-US" dirty="0"/>
              <a:t>But sources, who requested anonymity because they were not authorized to discuss the matter publicly, told Reuters that while Musk was ready to go to trial he could still settle. They did not discuss possible terms.</a:t>
            </a:r>
          </a:p>
        </p:txBody>
      </p:sp>
    </p:spTree>
    <p:extLst>
      <p:ext uri="{BB962C8B-B14F-4D97-AF65-F5344CB8AC3E}">
        <p14:creationId xmlns:p14="http://schemas.microsoft.com/office/powerpoint/2010/main" val="335843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39712" y="655637"/>
            <a:ext cx="9688514" cy="939800"/>
          </a:xfrm>
        </p:spPr>
        <p:txBody>
          <a:bodyPr/>
          <a:lstStyle/>
          <a:p>
            <a:pPr algn="l"/>
            <a:r>
              <a:rPr lang="en-US" altLang="en-US" sz="2400" dirty="0">
                <a:ea typeface="ＭＳ Ｐゴシック" panose="020B0600070205080204" pitchFamily="34" charset="-128"/>
              </a:rPr>
              <a:t>Technology Current Events: “</a:t>
            </a:r>
            <a:r>
              <a:rPr lang="en-US" sz="2400" dirty="0"/>
              <a:t>Slack is planning to go public in 2019 at a reported $7 billion valuation”, Business Insider, Sept 28, 2018 </a:t>
            </a:r>
            <a:r>
              <a:rPr lang="en-US" dirty="0"/>
              <a:t/>
            </a:r>
            <a:br>
              <a:rPr lang="en-US" dirty="0"/>
            </a:br>
            <a:r>
              <a:rPr lang="en-US" altLang="en-US" sz="2400" dirty="0">
                <a:ea typeface="ＭＳ Ｐゴシック" panose="020B0600070205080204" pitchFamily="34" charset="-128"/>
                <a:hlinkClick r:id="rId2"/>
              </a:rPr>
              <a:t>https://www.businessinsider.com/slack-plans-ipo-in-2019-2018-9</a:t>
            </a:r>
            <a:r>
              <a:rPr lang="en-US" altLang="en-US" sz="2400"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3" name="TextBox 2">
            <a:extLst>
              <a:ext uri="{FF2B5EF4-FFF2-40B4-BE49-F238E27FC236}">
                <a16:creationId xmlns:a16="http://schemas.microsoft.com/office/drawing/2014/main" id="{9B3A5473-A15F-4676-B41D-9FBF0E2B5887}"/>
              </a:ext>
            </a:extLst>
          </p:cNvPr>
          <p:cNvSpPr txBox="1"/>
          <p:nvPr/>
        </p:nvSpPr>
        <p:spPr>
          <a:xfrm>
            <a:off x="4202112" y="1646237"/>
            <a:ext cx="5715000" cy="6186309"/>
          </a:xfrm>
          <a:prstGeom prst="rect">
            <a:avLst/>
          </a:prstGeom>
          <a:noFill/>
        </p:spPr>
        <p:txBody>
          <a:bodyPr wrap="square" rtlCol="0">
            <a:spAutoFit/>
          </a:bodyPr>
          <a:lstStyle/>
          <a:p>
            <a:r>
              <a:rPr lang="en-US" dirty="0"/>
              <a:t>The initial public offering is scheduled to take place by fall 2019 and could value Slack at about $7 billion, The Journal reported, citing sources familiar with the company's plans.</a:t>
            </a:r>
          </a:p>
          <a:p>
            <a:endParaRPr lang="en-US" dirty="0"/>
          </a:p>
          <a:p>
            <a:r>
              <a:rPr lang="en-US" dirty="0"/>
              <a:t>A representative for Slack said the company does not comment on "rumors and speculation.”</a:t>
            </a:r>
          </a:p>
          <a:p>
            <a:endParaRPr lang="en-US" dirty="0"/>
          </a:p>
          <a:p>
            <a:r>
              <a:rPr lang="en-US" dirty="0"/>
              <a:t>In 2017, Slack CEO Stewart Butterfield told Bloomberg that an </a:t>
            </a:r>
            <a:r>
              <a:rPr lang="en-US" dirty="0" err="1"/>
              <a:t>IPO</a:t>
            </a:r>
            <a:r>
              <a:rPr lang="en-US" dirty="0" err="1">
                <a:hlinkClick r:id="rId3"/>
              </a:rPr>
              <a:t>was</a:t>
            </a:r>
            <a:r>
              <a:rPr lang="en-US" dirty="0">
                <a:hlinkClick r:id="rId3"/>
              </a:rPr>
              <a:t> still a long way off</a:t>
            </a:r>
            <a:r>
              <a:rPr lang="en-US" dirty="0"/>
              <a:t>. The company in August closed a $427 million funding round, led by </a:t>
            </a:r>
            <a:r>
              <a:rPr lang="en-US" dirty="0" err="1"/>
              <a:t>Dragoneer</a:t>
            </a:r>
            <a:r>
              <a:rPr lang="en-US" dirty="0"/>
              <a:t> Investment Group and General Atlantic, that </a:t>
            </a:r>
            <a:r>
              <a:rPr lang="en-US" dirty="0">
                <a:hlinkClick r:id="rId4"/>
              </a:rPr>
              <a:t>valued it at more than $7 billion</a:t>
            </a:r>
            <a:r>
              <a:rPr lang="en-US" dirty="0"/>
              <a:t>.</a:t>
            </a:r>
          </a:p>
          <a:p>
            <a:endParaRPr lang="en-US" dirty="0"/>
          </a:p>
          <a:p>
            <a:r>
              <a:rPr lang="en-US" dirty="0"/>
              <a:t>The Journal's sources said that while the San Francisco-based company has yet to hire underwriters, it is actively preparing to go public.</a:t>
            </a:r>
          </a:p>
          <a:p>
            <a:endParaRPr lang="en-US" dirty="0"/>
          </a:p>
          <a:p>
            <a:r>
              <a:rPr lang="en-US" dirty="0"/>
              <a:t>Slack was founded in 2009. Its popular work-chat software </a:t>
            </a:r>
            <a:r>
              <a:rPr lang="en-US" dirty="0">
                <a:hlinkClick r:id="rId5"/>
              </a:rPr>
              <a:t>is estimated to be used by 8 million people daily</a:t>
            </a:r>
            <a:r>
              <a:rPr lang="en-US" dirty="0"/>
              <a:t>.</a:t>
            </a:r>
          </a:p>
          <a:p>
            <a:endParaRPr lang="en-US" dirty="0"/>
          </a:p>
        </p:txBody>
      </p:sp>
      <p:pic>
        <p:nvPicPr>
          <p:cNvPr id="2" name="Picture 1">
            <a:extLst>
              <a:ext uri="{FF2B5EF4-FFF2-40B4-BE49-F238E27FC236}">
                <a16:creationId xmlns:a16="http://schemas.microsoft.com/office/drawing/2014/main" id="{ECDB22C5-51C6-C34C-9C37-10DED11CCD10}"/>
              </a:ext>
            </a:extLst>
          </p:cNvPr>
          <p:cNvPicPr>
            <a:picLocks noChangeAspect="1"/>
          </p:cNvPicPr>
          <p:nvPr/>
        </p:nvPicPr>
        <p:blipFill>
          <a:blip r:embed="rId6"/>
          <a:stretch>
            <a:fillRect/>
          </a:stretch>
        </p:blipFill>
        <p:spPr>
          <a:xfrm>
            <a:off x="239712" y="1743392"/>
            <a:ext cx="3810000" cy="2857500"/>
          </a:xfrm>
          <a:prstGeom prst="rect">
            <a:avLst/>
          </a:prstGeom>
        </p:spPr>
      </p:pic>
    </p:spTree>
    <p:extLst>
      <p:ext uri="{BB962C8B-B14F-4D97-AF65-F5344CB8AC3E}">
        <p14:creationId xmlns:p14="http://schemas.microsoft.com/office/powerpoint/2010/main" val="2695759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32626</TotalTime>
  <Words>3500</Words>
  <Application>Microsoft Office PowerPoint</Application>
  <PresentationFormat>Custom</PresentationFormat>
  <Paragraphs>425</Paragraphs>
  <Slides>59</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MS PGothic</vt:lpstr>
      <vt:lpstr>MS PGothic</vt:lpstr>
      <vt:lpstr>Arial</vt:lpstr>
      <vt:lpstr>Bitstream Vera Sans</vt:lpstr>
      <vt:lpstr>News Gothic MT</vt:lpstr>
      <vt:lpstr>PMingLiU</vt:lpstr>
      <vt:lpstr>Source Sans Pro</vt:lpstr>
      <vt:lpstr>Tahoma</vt:lpstr>
      <vt:lpstr>Times New Roman</vt:lpstr>
      <vt:lpstr>Wingdings</vt:lpstr>
      <vt:lpstr>Wingdings 2</vt:lpstr>
      <vt:lpstr>Breeze</vt:lpstr>
      <vt:lpstr>Managing Information Technology Resources ITWS 4310</vt:lpstr>
      <vt:lpstr>Managing IT Resources Class Outline: Mon, Oct 1, 2018</vt:lpstr>
      <vt:lpstr>Managing IT Resources: ITWS 4310 Term Project Report Outline</vt:lpstr>
      <vt:lpstr>Business Case Analysis</vt:lpstr>
      <vt:lpstr>How to Write the Business Case</vt:lpstr>
      <vt:lpstr>Surprise! Quiz</vt:lpstr>
      <vt:lpstr>Technology Current Events: “Facebook Is Breached by Hackers, Putting 50 Million Users’ Data at Risk”, The New York Times, Sept 28, 2018  https://www.nytimes.com/2018/09/28/technology/facebook-hack-data-breach.html </vt:lpstr>
      <vt:lpstr>Technology Current Events: “Tesla shares sink on SEC lawsuit, sources say Musk could settle”, Reuters UK, Sept 28, 2018  https://uk.reuters.com/article/uk-tesla-musk-stocks/tesla-shares-sink-on-sec-lawsuit-sources-say-musk-could-settle-idUKKCN1M81DH </vt:lpstr>
      <vt:lpstr>Technology Current Events: “Slack is planning to go public in 2019 at a reported $7 billion valuation”, Business Insider, Sept 28, 2018  https://www.businessinsider.com/slack-plans-ipo-in-2019-2018-9 </vt:lpstr>
      <vt:lpstr>PowerPoint Presentation</vt:lpstr>
      <vt:lpstr>Introduction</vt:lpstr>
      <vt:lpstr>Software</vt:lpstr>
      <vt:lpstr>Software</vt:lpstr>
      <vt:lpstr>The Hardware/Software Stack</vt:lpstr>
      <vt:lpstr>Operating Systems</vt:lpstr>
      <vt:lpstr>Application Software</vt:lpstr>
      <vt:lpstr>Enterprise software</vt:lpstr>
      <vt:lpstr>Enterprise Software</vt:lpstr>
      <vt:lpstr>Database Management System</vt:lpstr>
      <vt:lpstr>Database management system</vt:lpstr>
      <vt:lpstr> Distributed Computing</vt:lpstr>
      <vt:lpstr> Distributed Computing</vt:lpstr>
      <vt:lpstr> Distributed Computing</vt:lpstr>
      <vt:lpstr>Total Cost of Ownership</vt:lpstr>
      <vt:lpstr>Why Do Technology Projects Fail?</vt:lpstr>
      <vt:lpstr>Why Do Technology Projects Fail?</vt:lpstr>
      <vt:lpstr>Project Architecture Diagram</vt:lpstr>
      <vt:lpstr>PowerPoint Presentation</vt:lpstr>
      <vt:lpstr>Software Industry</vt:lpstr>
      <vt:lpstr>Open Source Software</vt:lpstr>
      <vt:lpstr>What are advantages of Open Source Software?</vt:lpstr>
      <vt:lpstr>What are advantages of  Open Source Software?</vt:lpstr>
      <vt:lpstr>What are disadvantages of  Open Source Software?</vt:lpstr>
      <vt:lpstr>What are disadvantages of  Open Source Software?</vt:lpstr>
      <vt:lpstr>Why Open Source?</vt:lpstr>
      <vt:lpstr>Examples of Open Source Software</vt:lpstr>
      <vt:lpstr>Business of Open Source</vt:lpstr>
      <vt:lpstr>Cloud Service Models</vt:lpstr>
      <vt:lpstr>What are advantages of  “The Cloud”?</vt:lpstr>
      <vt:lpstr>What are advantages of  “The Cloud”?</vt:lpstr>
      <vt:lpstr>What are disadvantages of “The Cloud”?</vt:lpstr>
      <vt:lpstr>What are disadvantages of “The Cloud”?</vt:lpstr>
      <vt:lpstr>Cloud Computing</vt:lpstr>
      <vt:lpstr>Earning Money Through SaaS</vt:lpstr>
      <vt:lpstr>Benefits of SaaS to users</vt:lpstr>
      <vt:lpstr>Risks Associated with SaaS</vt:lpstr>
      <vt:lpstr>Cloud Offerings</vt:lpstr>
      <vt:lpstr>Cloud services</vt:lpstr>
      <vt:lpstr>Cloud Providers</vt:lpstr>
      <vt:lpstr>Clouds in Action</vt:lpstr>
      <vt:lpstr>Cloud Computing Challenges</vt:lpstr>
      <vt:lpstr>Clouds and Tech Industry Impact</vt:lpstr>
      <vt:lpstr>Server Farm</vt:lpstr>
      <vt:lpstr>Virtualization</vt:lpstr>
      <vt:lpstr>Virtualization</vt:lpstr>
      <vt:lpstr>Apps and App Stores</vt:lpstr>
      <vt:lpstr>Variables to Consider for Technology Decisions</vt:lpstr>
      <vt:lpstr>Project Architecture Diagram</vt:lpstr>
      <vt:lpstr>Managing IT Resources Week 6 Assignments – Oct 1 - 4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490</cp:revision>
  <cp:lastPrinted>2009-08-21T01:49:58Z</cp:lastPrinted>
  <dcterms:created xsi:type="dcterms:W3CDTF">2009-08-23T21:56:42Z</dcterms:created>
  <dcterms:modified xsi:type="dcterms:W3CDTF">2018-10-01T17:32:28Z</dcterms:modified>
</cp:coreProperties>
</file>